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57" r:id="rId3"/>
    <p:sldId id="285" r:id="rId4"/>
    <p:sldId id="287" r:id="rId5"/>
    <p:sldId id="286" r:id="rId6"/>
    <p:sldId id="288" r:id="rId7"/>
    <p:sldId id="289" r:id="rId8"/>
    <p:sldId id="290" r:id="rId9"/>
    <p:sldId id="263" r:id="rId10"/>
    <p:sldId id="291" r:id="rId11"/>
    <p:sldId id="292" r:id="rId12"/>
    <p:sldId id="320" r:id="rId13"/>
    <p:sldId id="321" r:id="rId14"/>
    <p:sldId id="322" r:id="rId15"/>
    <p:sldId id="323" r:id="rId16"/>
    <p:sldId id="324" r:id="rId17"/>
    <p:sldId id="298" r:id="rId18"/>
    <p:sldId id="325"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284" r:id="rId33"/>
    <p:sldId id="302" r:id="rId34"/>
    <p:sldId id="303" r:id="rId35"/>
    <p:sldId id="304" r:id="rId36"/>
    <p:sldId id="339" r:id="rId37"/>
    <p:sldId id="340" r:id="rId38"/>
    <p:sldId id="307" r:id="rId39"/>
    <p:sldId id="308" r:id="rId40"/>
    <p:sldId id="309" r:id="rId41"/>
    <p:sldId id="341" r:id="rId42"/>
    <p:sldId id="342" r:id="rId43"/>
    <p:sldId id="343" r:id="rId44"/>
    <p:sldId id="313" r:id="rId45"/>
    <p:sldId id="314" r:id="rId46"/>
    <p:sldId id="315" r:id="rId47"/>
    <p:sldId id="316" r:id="rId48"/>
    <p:sldId id="317" r:id="rId49"/>
    <p:sldId id="319" r:id="rId50"/>
    <p:sldId id="344" r:id="rId51"/>
    <p:sldId id="345" r:id="rId52"/>
    <p:sldId id="346" r:id="rId53"/>
    <p:sldId id="347" r:id="rId54"/>
    <p:sldId id="348" r:id="rId55"/>
    <p:sldId id="349" r:id="rId56"/>
    <p:sldId id="283" r:id="rId5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BD63A-0EEF-4862-939C-2BFCA81F6C42}" v="8" dt="2023-02-20T11:29:54.876"/>
    <p1510:client id="{2A6FD867-421E-4AB4-83DB-9A4E2F8A3A6F}" v="9" dt="2023-02-21T20:41:16.668"/>
    <p1510:client id="{2ABDF40B-A825-43BE-A405-1403FC3B830D}" v="1" dt="2023-02-20T20:10:17.151"/>
    <p1510:client id="{55D70AF3-EDAA-48BD-9C03-63DE4622EF6B}" v="11" dt="2023-02-20T21:15:49.118"/>
    <p1510:client id="{986A21B6-DEFF-404E-8DC9-A0E9FEBDBEE8}" v="40" dt="2023-02-20T14:02:07.160"/>
    <p1510:client id="{9B44F99F-128C-4BAA-B913-9F697E255E35}" v="22" dt="2023-02-21T20:45:20.526"/>
    <p1510:client id="{AB81E66B-48B8-4069-A99E-21B1388CE90D}" v="312" dt="2023-02-21T20:32:47.662"/>
    <p1510:client id="{E7BAD93A-17B2-4D01-ADFD-267E9CCC9353}" v="133" dt="2023-02-21T21:08:17.668"/>
    <p1510:client id="{EEFEDA1D-A6AA-4632-957A-7C732B116119}" v="123" dt="2023-02-21T20:38:54.870"/>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ru-RU"/>
              <a:t>Образец заголовка</a:t>
            </a:r>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p>
        </p:txBody>
      </p:sp>
      <p:sp>
        <p:nvSpPr>
          <p:cNvPr id="4" name="Дата 3"/>
          <p:cNvSpPr>
            <a:spLocks noGrp="1"/>
          </p:cNvSpPr>
          <p:nvPr>
            <p:ph type="dt" sz="half" idx="10"/>
          </p:nvPr>
        </p:nvSpPr>
        <p:spPr/>
        <p:txBody>
          <a:bodyPr/>
          <a:lstStyle/>
          <a:p>
            <a:fld id="{820BB889-9D34-4BBB-8EBF-7B432ADE08F0}" type="datetimeFigureOut">
              <a:rPr lang="ru-RU" smtClean="0"/>
              <a:t>21.02.2023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6087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20BB889-9D34-4BBB-8EBF-7B432ADE08F0}" type="datetimeFigureOut">
              <a:rPr lang="ru-RU" smtClean="0"/>
              <a:t>21.02.2023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35800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4907757" y="365125"/>
            <a:ext cx="1478756"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71488" y="365125"/>
            <a:ext cx="4321969"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20BB889-9D34-4BBB-8EBF-7B432ADE08F0}" type="datetimeFigureOut">
              <a:rPr lang="ru-RU" smtClean="0"/>
              <a:t>21.02.2023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1227074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20BB889-9D34-4BBB-8EBF-7B432ADE08F0}" type="datetimeFigureOut">
              <a:rPr lang="ru-RU" smtClean="0"/>
              <a:t>21.02.2023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384426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9"/>
            <a:ext cx="7886700" cy="2852737"/>
          </a:xfrm>
        </p:spPr>
        <p:txBody>
          <a:bodyPr anchor="b"/>
          <a:lstStyle>
            <a:lvl1pPr>
              <a:defRPr sz="4500"/>
            </a:lvl1pPr>
          </a:lstStyle>
          <a:p>
            <a:r>
              <a:rPr lang="ru-RU"/>
              <a:t>Образец заголовка</a:t>
            </a:r>
          </a:p>
        </p:txBody>
      </p:sp>
      <p:sp>
        <p:nvSpPr>
          <p:cNvPr id="3" name="Текст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20BB889-9D34-4BBB-8EBF-7B432ADE08F0}" type="datetimeFigureOut">
              <a:rPr lang="ru-RU" smtClean="0"/>
              <a:t>21.02.2023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159550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71487" y="1825625"/>
            <a:ext cx="2900363"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3486150" y="1825625"/>
            <a:ext cx="2900363"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20BB889-9D34-4BBB-8EBF-7B432ADE08F0}" type="datetimeFigureOut">
              <a:rPr lang="ru-RU" smtClean="0"/>
              <a:t>21.02.2023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349083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65126"/>
            <a:ext cx="7886700" cy="1325563"/>
          </a:xfrm>
        </p:spPr>
        <p:txBody>
          <a:bodyPr/>
          <a:lstStyle/>
          <a:p>
            <a:r>
              <a:rPr lang="ru-RU"/>
              <a:t>Образец заголовка</a:t>
            </a:r>
          </a:p>
        </p:txBody>
      </p:sp>
      <p:sp>
        <p:nvSpPr>
          <p:cNvPr id="3" name="Текст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20BB889-9D34-4BBB-8EBF-7B432ADE08F0}" type="datetimeFigureOut">
              <a:rPr lang="ru-RU" smtClean="0"/>
              <a:t>21.02.2023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28600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20BB889-9D34-4BBB-8EBF-7B432ADE08F0}" type="datetimeFigureOut">
              <a:rPr lang="ru-RU" smtClean="0"/>
              <a:t>21.02.2023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130435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20BB889-9D34-4BBB-8EBF-7B432ADE08F0}" type="datetimeFigureOut">
              <a:rPr lang="ru-RU" smtClean="0"/>
              <a:t>21.02.2023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37492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a:t>Образец заголовка</a:t>
            </a:r>
          </a:p>
        </p:txBody>
      </p:sp>
      <p:sp>
        <p:nvSpPr>
          <p:cNvPr id="3" name="Объект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820BB889-9D34-4BBB-8EBF-7B432ADE08F0}" type="datetimeFigureOut">
              <a:rPr lang="ru-RU" smtClean="0"/>
              <a:t>21.02.2023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69101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a:t>Образец заголовка</a:t>
            </a:r>
          </a:p>
        </p:txBody>
      </p:sp>
      <p:sp>
        <p:nvSpPr>
          <p:cNvPr id="3" name="Рисунок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ru-RU"/>
              <a:t>Вставка рисунка</a:t>
            </a:r>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820BB889-9D34-4BBB-8EBF-7B432ADE08F0}" type="datetimeFigureOut">
              <a:rPr lang="ru-RU" smtClean="0"/>
              <a:t>21.02.2023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934140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0BB889-9D34-4BBB-8EBF-7B432ADE08F0}" type="datetimeFigureOut">
              <a:rPr lang="ru-RU" smtClean="0"/>
              <a:t>21.02.2023</a:t>
            </a:fld>
            <a:endParaRPr lang="ru-RU"/>
          </a:p>
        </p:txBody>
      </p:sp>
      <p:sp>
        <p:nvSpPr>
          <p:cNvPr id="5" name="Нижний колонтитул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173F88-3387-453B-9303-AC0210B95CB8}" type="slidenum">
              <a:rPr lang="ru-RU" smtClean="0"/>
              <a:t>‹#›</a:t>
            </a:fld>
            <a:endParaRPr lang="ru-RU"/>
          </a:p>
        </p:txBody>
      </p:sp>
      <p:pic>
        <p:nvPicPr>
          <p:cNvPr id="7" name="Рисунок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9718058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внутренний, рука&#10;&#10;Автоматически созданное описание">
            <a:extLst>
              <a:ext uri="{FF2B5EF4-FFF2-40B4-BE49-F238E27FC236}">
                <a16:creationId xmlns:a16="http://schemas.microsoft.com/office/drawing/2014/main" id="{95AA04EA-79D8-0A5A-5E3A-209525B3FF8B}"/>
              </a:ext>
            </a:extLst>
          </p:cNvPr>
          <p:cNvPicPr>
            <a:picLocks noChangeAspect="1"/>
          </p:cNvPicPr>
          <p:nvPr/>
        </p:nvPicPr>
        <p:blipFill rotWithShape="1">
          <a:blip r:embed="rId2">
            <a:alphaModFix amt="50000"/>
          </a:blip>
          <a:srcRect l="27816" r="19517"/>
          <a:stretch/>
        </p:blipFill>
        <p:spPr>
          <a:xfrm>
            <a:off x="20" y="1"/>
            <a:ext cx="9143980" cy="6857999"/>
          </a:xfrm>
          <a:prstGeom prst="rect">
            <a:avLst/>
          </a:prstGeom>
        </p:spPr>
      </p:pic>
      <p:sp>
        <p:nvSpPr>
          <p:cNvPr id="2" name="Заголовок 1"/>
          <p:cNvSpPr>
            <a:spLocks noGrp="1"/>
          </p:cNvSpPr>
          <p:nvPr>
            <p:ph type="ctrTitle"/>
          </p:nvPr>
        </p:nvSpPr>
        <p:spPr>
          <a:xfrm>
            <a:off x="1143000" y="1122362"/>
            <a:ext cx="6858000" cy="2900518"/>
          </a:xfrm>
        </p:spPr>
        <p:txBody>
          <a:bodyPr>
            <a:normAutofit fontScale="90000"/>
          </a:bodyPr>
          <a:lstStyle/>
          <a:p>
            <a:br>
              <a:rPr lang="en-US" sz="3800" b="1" dirty="0">
                <a:latin typeface="Bookman Old Style"/>
              </a:rPr>
            </a:br>
            <a:r>
              <a:rPr lang="en-US" sz="3800" b="1" dirty="0">
                <a:solidFill>
                  <a:srgbClr val="FFFFFF"/>
                </a:solidFill>
                <a:latin typeface="Bookman Old Style"/>
              </a:rPr>
              <a:t>TOPIC 3:</a:t>
            </a:r>
            <a:br>
              <a:rPr lang="en-US" sz="3800" b="1" dirty="0">
                <a:latin typeface="Bookman Old Style"/>
              </a:rPr>
            </a:br>
            <a:br>
              <a:rPr lang="en-US" sz="3800" b="1" dirty="0">
                <a:latin typeface="Bookman Old Style"/>
              </a:rPr>
            </a:br>
            <a:r>
              <a:rPr lang="en-US" sz="3800" b="1" dirty="0">
                <a:solidFill>
                  <a:srgbClr val="FFFFFF"/>
                </a:solidFill>
                <a:latin typeface="Bookman Old Style"/>
              </a:rPr>
              <a:t>HUMAN RESOURSE PLANNING AND RECRUITMENT</a:t>
            </a:r>
            <a:endParaRPr lang="ru-RU" sz="3800" b="1" dirty="0">
              <a:solidFill>
                <a:srgbClr val="FFFFFF"/>
              </a:solidFill>
              <a:latin typeface="Bookman Old Style"/>
            </a:endParaRPr>
          </a:p>
        </p:txBody>
      </p:sp>
    </p:spTree>
    <p:extLst>
      <p:ext uri="{BB962C8B-B14F-4D97-AF65-F5344CB8AC3E}">
        <p14:creationId xmlns:p14="http://schemas.microsoft.com/office/powerpoint/2010/main" val="11108107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0" y="927895"/>
            <a:ext cx="8178799" cy="50022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345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Freeform: Shape 410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Заголовок 1"/>
          <p:cNvSpPr>
            <a:spLocks noGrp="1"/>
          </p:cNvSpPr>
          <p:nvPr>
            <p:ph type="title"/>
          </p:nvPr>
        </p:nvSpPr>
        <p:spPr>
          <a:xfrm>
            <a:off x="628650" y="643467"/>
            <a:ext cx="5104702" cy="1800526"/>
          </a:xfrm>
        </p:spPr>
        <p:txBody>
          <a:bodyPr vert="horz" lIns="91440" tIns="45720" rIns="91440" bIns="45720" rtlCol="0" anchor="ctr">
            <a:normAutofit/>
          </a:bodyPr>
          <a:lstStyle/>
          <a:p>
            <a:pPr defTabSz="914400"/>
            <a:r>
              <a:rPr lang="en-US" sz="2800" b="1" kern="1200" dirty="0">
                <a:effectLst>
                  <a:outerShdw blurRad="38100" dist="38100" dir="2700000" algn="tl">
                    <a:srgbClr val="000000">
                      <a:alpha val="43137"/>
                    </a:srgbClr>
                  </a:outerShdw>
                </a:effectLst>
                <a:latin typeface="Bookman Old Style"/>
              </a:rPr>
              <a:t>VACANCY CHARACTERISTICS:</a:t>
            </a:r>
          </a:p>
        </p:txBody>
      </p:sp>
      <p:sp>
        <p:nvSpPr>
          <p:cNvPr id="3" name="Прямоугольник 2"/>
          <p:cNvSpPr/>
          <p:nvPr/>
        </p:nvSpPr>
        <p:spPr>
          <a:xfrm>
            <a:off x="628650" y="2623381"/>
            <a:ext cx="2916396" cy="355358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i="1" dirty="0">
                <a:latin typeface="Bookman Old Style"/>
              </a:rPr>
              <a:t>Pay level</a:t>
            </a:r>
            <a:r>
              <a:rPr lang="en-US" sz="1700" dirty="0">
                <a:latin typeface="Bookman Old Style"/>
              </a:rPr>
              <a:t>. Pay is important because a person’s job is typically the primary source of his or her income. </a:t>
            </a:r>
          </a:p>
        </p:txBody>
      </p:sp>
      <p:pic>
        <p:nvPicPr>
          <p:cNvPr id="4098" name="Picture 2" descr="Картинки по запросу pay level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00739" y="2262220"/>
            <a:ext cx="3560660" cy="236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86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9DC0DF2-B6BA-7BDE-17FE-5683133E89B7}"/>
              </a:ext>
            </a:extLst>
          </p:cNvPr>
          <p:cNvSpPr>
            <a:spLocks noGrp="1"/>
          </p:cNvSpPr>
          <p:nvPr>
            <p:ph type="title"/>
          </p:nvPr>
        </p:nvSpPr>
        <p:spPr>
          <a:xfrm>
            <a:off x="628650" y="585216"/>
            <a:ext cx="8023469" cy="1325563"/>
          </a:xfrm>
        </p:spPr>
        <p:txBody>
          <a:bodyPr vert="horz" lIns="91440" tIns="45720" rIns="91440" bIns="45720" rtlCol="0" anchor="ctr">
            <a:normAutofit/>
          </a:bodyPr>
          <a:lstStyle/>
          <a:p>
            <a:pPr defTabSz="914400"/>
            <a:r>
              <a:rPr lang="en-US" sz="4100" b="1" dirty="0">
                <a:solidFill>
                  <a:schemeClr val="bg1"/>
                </a:solidFill>
                <a:latin typeface="Bookman Old Style"/>
              </a:rPr>
              <a:t>Challenge and responsibility</a:t>
            </a:r>
            <a:endParaRPr lang="en-US" sz="4100" dirty="0">
              <a:solidFill>
                <a:schemeClr val="bg1"/>
              </a:solidFill>
              <a:latin typeface="Bookman Old Style"/>
            </a:endParaRPr>
          </a:p>
        </p:txBody>
      </p:sp>
      <p:pic>
        <p:nvPicPr>
          <p:cNvPr id="4" name="Рисунок 4" descr="Изображение выглядит как текст, векторная графика&#10;&#10;Автоматически созданное описание">
            <a:extLst>
              <a:ext uri="{FF2B5EF4-FFF2-40B4-BE49-F238E27FC236}">
                <a16:creationId xmlns:a16="http://schemas.microsoft.com/office/drawing/2014/main" id="{63BEDAAA-DA88-5EE3-DDB0-3786D32B1B7B}"/>
              </a:ext>
            </a:extLst>
          </p:cNvPr>
          <p:cNvPicPr>
            <a:picLocks noChangeAspect="1"/>
          </p:cNvPicPr>
          <p:nvPr/>
        </p:nvPicPr>
        <p:blipFill rotWithShape="1">
          <a:blip r:embed="rId2"/>
          <a:srcRect l="13180" r="14939" b="-3"/>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5617308E-EFDA-AB2F-7225-3B328F55760B}"/>
              </a:ext>
            </a:extLst>
          </p:cNvPr>
          <p:cNvSpPr txBox="1"/>
          <p:nvPr/>
        </p:nvSpPr>
        <p:spPr>
          <a:xfrm>
            <a:off x="5660136" y="2516777"/>
            <a:ext cx="2852928"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900" dirty="0">
                <a:latin typeface="Bookman Old Style"/>
              </a:rPr>
              <a:t>The challenge and level of responsibility of a job are often important characteristics affecting choice.​</a:t>
            </a:r>
          </a:p>
        </p:txBody>
      </p:sp>
    </p:spTree>
    <p:extLst>
      <p:ext uri="{BB962C8B-B14F-4D97-AF65-F5344CB8AC3E}">
        <p14:creationId xmlns:p14="http://schemas.microsoft.com/office/powerpoint/2010/main" val="48499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8E532B2-6E52-9F31-16A0-B57C2A4EF1A6}"/>
              </a:ext>
            </a:extLst>
          </p:cNvPr>
          <p:cNvSpPr>
            <a:spLocks noGrp="1"/>
          </p:cNvSpPr>
          <p:nvPr>
            <p:ph type="title"/>
          </p:nvPr>
        </p:nvSpPr>
        <p:spPr>
          <a:xfrm>
            <a:off x="687956" y="4583953"/>
            <a:ext cx="3514393" cy="1465973"/>
          </a:xfrm>
        </p:spPr>
        <p:txBody>
          <a:bodyPr vert="horz" lIns="91440" tIns="45720" rIns="91440" bIns="45720" rtlCol="0" anchor="t">
            <a:normAutofit/>
          </a:bodyPr>
          <a:lstStyle/>
          <a:p>
            <a:pPr defTabSz="914400"/>
            <a:r>
              <a:rPr lang="en-US" sz="3500" b="1" dirty="0">
                <a:latin typeface="Bookman Old Style"/>
              </a:rPr>
              <a:t>Job security</a:t>
            </a:r>
            <a:endParaRPr lang="en-US" sz="3500" dirty="0">
              <a:latin typeface="Bookman Old Style"/>
            </a:endParaRPr>
          </a:p>
        </p:txBody>
      </p:sp>
      <p:pic>
        <p:nvPicPr>
          <p:cNvPr id="4" name="Рисунок 4" descr="Изображение выглядит как текст, клавиатура, компьютер, внутренний&#10;&#10;Автоматически созданное описание">
            <a:extLst>
              <a:ext uri="{FF2B5EF4-FFF2-40B4-BE49-F238E27FC236}">
                <a16:creationId xmlns:a16="http://schemas.microsoft.com/office/drawing/2014/main" id="{FF038C7C-2D6F-8E53-65D2-5E3E1E941A21}"/>
              </a:ext>
            </a:extLst>
          </p:cNvPr>
          <p:cNvPicPr>
            <a:picLocks noChangeAspect="1"/>
          </p:cNvPicPr>
          <p:nvPr/>
        </p:nvPicPr>
        <p:blipFill rotWithShape="1">
          <a:blip r:embed="rId2"/>
          <a:srcRect t="5027" b="12446"/>
          <a:stretch/>
        </p:blipFill>
        <p:spPr>
          <a:xfrm>
            <a:off x="20" y="432"/>
            <a:ext cx="9143980" cy="4244759"/>
          </a:xfrm>
          <a:prstGeom prst="rect">
            <a:avLst/>
          </a:prstGeom>
        </p:spPr>
      </p:pic>
      <p:sp>
        <p:nvSpPr>
          <p:cNvPr id="3" name="TextBox 2">
            <a:extLst>
              <a:ext uri="{FF2B5EF4-FFF2-40B4-BE49-F238E27FC236}">
                <a16:creationId xmlns:a16="http://schemas.microsoft.com/office/drawing/2014/main" id="{52E4F93F-7699-CBEC-8CED-D32D686D8F8E}"/>
              </a:ext>
            </a:extLst>
          </p:cNvPr>
          <p:cNvSpPr txBox="1"/>
          <p:nvPr/>
        </p:nvSpPr>
        <p:spPr>
          <a:xfrm>
            <a:off x="4572000" y="4583953"/>
            <a:ext cx="4229100" cy="146597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Job security is the probability that an individual will keep his or her job; a job with a high level of job security is such that a person with the job would have a small chance of becoming unemployed</a:t>
            </a:r>
          </a:p>
        </p:txBody>
      </p:sp>
      <p:sp>
        <p:nvSpPr>
          <p:cNvPr id="11" name="Rectangle 10">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676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4417B80-0D7F-D6C4-7911-D7D78C508973}"/>
              </a:ext>
            </a:extLst>
          </p:cNvPr>
          <p:cNvSpPr>
            <a:spLocks noGrp="1"/>
          </p:cNvSpPr>
          <p:nvPr>
            <p:ph type="title"/>
          </p:nvPr>
        </p:nvSpPr>
        <p:spPr>
          <a:xfrm>
            <a:off x="480060" y="325369"/>
            <a:ext cx="3921220" cy="1956841"/>
          </a:xfrm>
        </p:spPr>
        <p:txBody>
          <a:bodyPr vert="horz" lIns="91440" tIns="45720" rIns="91440" bIns="45720" rtlCol="0" anchor="b">
            <a:normAutofit fontScale="90000"/>
          </a:bodyPr>
          <a:lstStyle/>
          <a:p>
            <a:pPr defTabSz="914400"/>
            <a:r>
              <a:rPr lang="en-US" sz="4300" b="1" dirty="0">
                <a:latin typeface="Bookman Old Style"/>
              </a:rPr>
              <a:t>Advancement opportunities</a:t>
            </a:r>
            <a:endParaRPr lang="en-US" sz="4300" dirty="0">
              <a:latin typeface="Bookman Old Style"/>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53938A-4E3B-7724-D60A-971D2293F97B}"/>
              </a:ext>
            </a:extLst>
          </p:cNvPr>
          <p:cNvSpPr txBox="1"/>
          <p:nvPr/>
        </p:nvSpPr>
        <p:spPr>
          <a:xfrm>
            <a:off x="480060" y="2872899"/>
            <a:ext cx="3182691"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900" dirty="0">
                <a:latin typeface="Bookman Old Style"/>
              </a:rPr>
              <a:t>Having opportunities to advance within the organization is important to most people, especially applicants for managerial and professional vacancies. ​</a:t>
            </a:r>
            <a:endParaRPr lang="ru-RU">
              <a:latin typeface="Bookman Old Style"/>
            </a:endParaRPr>
          </a:p>
        </p:txBody>
      </p:sp>
      <p:pic>
        <p:nvPicPr>
          <p:cNvPr id="5" name="Picture 2" descr="Картинки по запросу opportunity">
            <a:extLst>
              <a:ext uri="{FF2B5EF4-FFF2-40B4-BE49-F238E27FC236}">
                <a16:creationId xmlns:a16="http://schemas.microsoft.com/office/drawing/2014/main" id="{24E62513-00D9-7972-5CA2-02E281FA56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743" r="10084" b="-1"/>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84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77B0AAA-8F90-BA23-F634-C00154F210DC}"/>
              </a:ext>
            </a:extLst>
          </p:cNvPr>
          <p:cNvSpPr>
            <a:spLocks noGrp="1"/>
          </p:cNvSpPr>
          <p:nvPr>
            <p:ph type="title"/>
          </p:nvPr>
        </p:nvSpPr>
        <p:spPr>
          <a:xfrm>
            <a:off x="482971" y="640080"/>
            <a:ext cx="4053781" cy="1481328"/>
          </a:xfrm>
        </p:spPr>
        <p:txBody>
          <a:bodyPr vert="horz" lIns="91440" tIns="45720" rIns="91440" bIns="45720" rtlCol="0" anchor="b">
            <a:normAutofit/>
          </a:bodyPr>
          <a:lstStyle/>
          <a:p>
            <a:pPr defTabSz="914400"/>
            <a:r>
              <a:rPr lang="en-US" sz="4700" b="1" kern="1200" dirty="0">
                <a:latin typeface="Bookman Old Style"/>
              </a:rPr>
              <a:t>Geographic location</a:t>
            </a:r>
            <a:endParaRPr lang="en-US" sz="4700" kern="1200" dirty="0">
              <a:latin typeface="Bookman Old Style"/>
            </a:endParaRP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D3C2FDD-5632-1230-9802-803A7CAC3422}"/>
              </a:ext>
            </a:extLst>
          </p:cNvPr>
          <p:cNvSpPr txBox="1"/>
          <p:nvPr/>
        </p:nvSpPr>
        <p:spPr>
          <a:xfrm>
            <a:off x="473202" y="2660904"/>
            <a:ext cx="3614166" cy="3547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900" dirty="0">
                <a:latin typeface="Bookman Old Style"/>
              </a:rPr>
              <a:t>Some job applicants have strong preferences for where they want to work. An example is someone who needs to stay in (or move to) a particular area because his or her spouse works there. ​</a:t>
            </a:r>
            <a:endParaRPr lang="ru-RU">
              <a:latin typeface="Bookman Old Style"/>
            </a:endParaRPr>
          </a:p>
        </p:txBody>
      </p:sp>
      <p:pic>
        <p:nvPicPr>
          <p:cNvPr id="5" name="Picture 2" descr="Картинки по запросу location">
            <a:extLst>
              <a:ext uri="{FF2B5EF4-FFF2-40B4-BE49-F238E27FC236}">
                <a16:creationId xmlns:a16="http://schemas.microsoft.com/office/drawing/2014/main" id="{2668E0F5-0FF7-DA4B-A3D5-158F812FFC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4286" y="1381887"/>
            <a:ext cx="4094226" cy="409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62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C6A24E1D-A87F-7415-DCDF-474C5E2C487A}"/>
              </a:ext>
            </a:extLst>
          </p:cNvPr>
          <p:cNvSpPr>
            <a:spLocks noGrp="1"/>
          </p:cNvSpPr>
          <p:nvPr>
            <p:ph type="title"/>
          </p:nvPr>
        </p:nvSpPr>
        <p:spPr>
          <a:xfrm>
            <a:off x="482971" y="639520"/>
            <a:ext cx="3431442" cy="1719072"/>
          </a:xfrm>
        </p:spPr>
        <p:txBody>
          <a:bodyPr vert="horz" lIns="91440" tIns="45720" rIns="91440" bIns="45720" rtlCol="0" anchor="b">
            <a:normAutofit/>
          </a:bodyPr>
          <a:lstStyle/>
          <a:p>
            <a:pPr defTabSz="914400"/>
            <a:r>
              <a:rPr lang="en-US" sz="4700" b="1" kern="1200" dirty="0">
                <a:latin typeface="Bookman Old Style"/>
              </a:rPr>
              <a:t>Employee benefits</a:t>
            </a:r>
            <a:endParaRPr lang="en-US" sz="4700" kern="1200" dirty="0">
              <a:latin typeface="Bookman Old Style"/>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9FD7FE0-9384-4745-C2D7-4D672AC6D5E7}"/>
              </a:ext>
            </a:extLst>
          </p:cNvPr>
          <p:cNvSpPr txBox="1"/>
          <p:nvPr/>
        </p:nvSpPr>
        <p:spPr>
          <a:xfrm>
            <a:off x="473202" y="2807208"/>
            <a:ext cx="257175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900" dirty="0">
                <a:latin typeface="Bookman Old Style"/>
              </a:rPr>
              <a:t>Benefits are a large and ever-increasing expense for most employers and they frequently figure heavily in published ratings of the “best companies to work for”.</a:t>
            </a:r>
            <a:endParaRPr lang="ru-RU">
              <a:latin typeface="Bookman Old Style"/>
            </a:endParaRPr>
          </a:p>
        </p:txBody>
      </p:sp>
      <p:pic>
        <p:nvPicPr>
          <p:cNvPr id="5" name="Picture 2" descr="Картинки по запросу Employee benefits">
            <a:extLst>
              <a:ext uri="{FF2B5EF4-FFF2-40B4-BE49-F238E27FC236}">
                <a16:creationId xmlns:a16="http://schemas.microsoft.com/office/drawing/2014/main" id="{038FA803-F803-4399-6BD1-83765F7366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90722" y="2186330"/>
            <a:ext cx="5177790" cy="248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892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5" name="Rectangle 10253">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6" name="Rectangle 1025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628650" y="585216"/>
            <a:ext cx="7886700" cy="1325563"/>
          </a:xfrm>
        </p:spPr>
        <p:txBody>
          <a:bodyPr vert="horz" lIns="91440" tIns="45720" rIns="91440" bIns="45720" rtlCol="0" anchor="ctr">
            <a:normAutofit/>
          </a:bodyPr>
          <a:lstStyle/>
          <a:p>
            <a:pPr algn="ctr" defTabSz="914400"/>
            <a:r>
              <a:rPr lang="en-US" sz="4400" b="1" dirty="0">
                <a:solidFill>
                  <a:schemeClr val="bg1"/>
                </a:solidFill>
                <a:effectLst>
                  <a:outerShdw blurRad="38100" dist="38100" dir="2700000" algn="tl">
                    <a:srgbClr val="000000">
                      <a:alpha val="43137"/>
                    </a:srgbClr>
                  </a:outerShdw>
                </a:effectLst>
                <a:latin typeface="Bookman Old Style"/>
              </a:rPr>
              <a:t>CHARACTERISTICS OF INDIVIDUALS</a:t>
            </a:r>
            <a:endParaRPr lang="en-US" sz="4400" dirty="0">
              <a:solidFill>
                <a:schemeClr val="bg1"/>
              </a:solidFill>
              <a:effectLst>
                <a:outerShdw blurRad="38100" dist="38100" dir="2700000" algn="tl">
                  <a:srgbClr val="000000">
                    <a:alpha val="43137"/>
                  </a:srgbClr>
                </a:outerShdw>
              </a:effectLst>
              <a:latin typeface="Bookman Old Style"/>
            </a:endParaRPr>
          </a:p>
        </p:txBody>
      </p:sp>
      <p:pic>
        <p:nvPicPr>
          <p:cNvPr id="4" name="Рисунок 4">
            <a:extLst>
              <a:ext uri="{FF2B5EF4-FFF2-40B4-BE49-F238E27FC236}">
                <a16:creationId xmlns:a16="http://schemas.microsoft.com/office/drawing/2014/main" id="{0B3C8416-89A2-4330-64AB-B78096CB932A}"/>
              </a:ext>
            </a:extLst>
          </p:cNvPr>
          <p:cNvPicPr>
            <a:picLocks noChangeAspect="1"/>
          </p:cNvPicPr>
          <p:nvPr/>
        </p:nvPicPr>
        <p:blipFill rotWithShape="1">
          <a:blip r:embed="rId2"/>
          <a:srcRect l="14775" r="13344" b="-3"/>
          <a:stretch/>
        </p:blipFill>
        <p:spPr>
          <a:xfrm>
            <a:off x="630936" y="2516777"/>
            <a:ext cx="4677156" cy="3660185"/>
          </a:xfrm>
          <a:prstGeom prst="rect">
            <a:avLst/>
          </a:prstGeom>
        </p:spPr>
      </p:pic>
      <p:sp>
        <p:nvSpPr>
          <p:cNvPr id="3" name="Прямоугольник 2"/>
          <p:cNvSpPr/>
          <p:nvPr/>
        </p:nvSpPr>
        <p:spPr>
          <a:xfrm>
            <a:off x="5660136" y="2516777"/>
            <a:ext cx="2852928" cy="3660185"/>
          </a:xfrm>
          <a:prstGeom prst="rect">
            <a:avLst/>
          </a:prstGeom>
        </p:spPr>
        <p:txBody>
          <a:bodyPr vert="horz" lIns="91440" tIns="45720" rIns="91440" bIns="45720" rtlCol="0" anchor="ctr">
            <a:normAutofit lnSpcReduction="10000"/>
          </a:bodyPr>
          <a:lstStyle/>
          <a:p>
            <a:pPr>
              <a:lnSpc>
                <a:spcPct val="90000"/>
              </a:lnSpc>
              <a:spcAft>
                <a:spcPts val="600"/>
              </a:spcAft>
            </a:pPr>
            <a:r>
              <a:rPr lang="en-US" sz="1900" b="1" dirty="0">
                <a:latin typeface="Bookman Old Style"/>
              </a:rPr>
              <a:t>Non-compensatory decision processes. </a:t>
            </a:r>
            <a:r>
              <a:rPr lang="en-US" sz="1900" dirty="0">
                <a:latin typeface="Bookman Old Style"/>
              </a:rPr>
              <a:t>They are simply means that one vacancy characteristic is so important to that person that any job vacancy that fails to meet the person’s standard on that characteristics will not be considered – regardless of the job’s standing on the other dimensions.</a:t>
            </a:r>
            <a:endParaRPr lang="ru-RU"/>
          </a:p>
        </p:txBody>
      </p:sp>
    </p:spTree>
    <p:extLst>
      <p:ext uri="{BB962C8B-B14F-4D97-AF65-F5344CB8AC3E}">
        <p14:creationId xmlns:p14="http://schemas.microsoft.com/office/powerpoint/2010/main" val="2112943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E43BDB0-3CDB-54DE-6B6E-8BB3B04936D7}"/>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algn="ctr" defTabSz="914400"/>
            <a:r>
              <a:rPr lang="en-US" sz="4400" b="1" dirty="0">
                <a:solidFill>
                  <a:schemeClr val="bg1"/>
                </a:solidFill>
                <a:latin typeface="Bookman Old Style"/>
              </a:rPr>
              <a:t>Compensatory decision processes</a:t>
            </a:r>
            <a:endParaRPr lang="en-US" sz="4400" dirty="0">
              <a:solidFill>
                <a:schemeClr val="bg1"/>
              </a:solidFill>
              <a:latin typeface="Bookman Old Style"/>
            </a:endParaRPr>
          </a:p>
        </p:txBody>
      </p:sp>
      <p:pic>
        <p:nvPicPr>
          <p:cNvPr id="5" name="Picture 2" descr="Картинки по запросу process">
            <a:extLst>
              <a:ext uri="{FF2B5EF4-FFF2-40B4-BE49-F238E27FC236}">
                <a16:creationId xmlns:a16="http://schemas.microsoft.com/office/drawing/2014/main" id="{7FE669A6-0C77-739A-440C-54C8324FD8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545"/>
          <a:stretch/>
        </p:blipFill>
        <p:spPr bwMode="auto">
          <a:xfrm>
            <a:off x="630936" y="2516777"/>
            <a:ext cx="4677156" cy="3660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DAA417-F6E2-F416-5D40-E56E9DDDCA69}"/>
              </a:ext>
            </a:extLst>
          </p:cNvPr>
          <p:cNvSpPr txBox="1"/>
          <p:nvPr/>
        </p:nvSpPr>
        <p:spPr>
          <a:xfrm>
            <a:off x="5660136" y="2516777"/>
            <a:ext cx="2852928"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Aft>
                <a:spcPts val="600"/>
              </a:spcAft>
            </a:pPr>
            <a:r>
              <a:rPr lang="en-US" dirty="0">
                <a:latin typeface="Bookman Old Style"/>
              </a:rPr>
              <a:t>Once the job field has been narrowed using non-compensatory standards, individuals tend to engage in a more refined decisions process that allows for compensatory relationships among factors. The individuals seek to determine which of the various acceptable vacancies is most attractive.​</a:t>
            </a:r>
            <a:endParaRPr lang="ru-RU"/>
          </a:p>
        </p:txBody>
      </p:sp>
    </p:spTree>
    <p:extLst>
      <p:ext uri="{BB962C8B-B14F-4D97-AF65-F5344CB8AC3E}">
        <p14:creationId xmlns:p14="http://schemas.microsoft.com/office/powerpoint/2010/main" val="67964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251A768-D410-0477-39B6-4BBC91B6B857}"/>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b="1" dirty="0">
                <a:solidFill>
                  <a:schemeClr val="bg1"/>
                </a:solidFill>
                <a:latin typeface="Bookman Old Style"/>
              </a:rPr>
              <a:t>The implicit favorite</a:t>
            </a:r>
            <a:endParaRPr lang="en-US" sz="4400" dirty="0">
              <a:solidFill>
                <a:schemeClr val="bg1"/>
              </a:solidFill>
              <a:latin typeface="Bookman Old Style"/>
            </a:endParaRPr>
          </a:p>
        </p:txBody>
      </p:sp>
      <p:pic>
        <p:nvPicPr>
          <p:cNvPr id="6" name="Picture 2" descr="Картинки по запросу alternative">
            <a:extLst>
              <a:ext uri="{FF2B5EF4-FFF2-40B4-BE49-F238E27FC236}">
                <a16:creationId xmlns:a16="http://schemas.microsoft.com/office/drawing/2014/main" id="{6D014D48-2785-ECBA-942B-176CDFF3DD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15" r="3" b="3813"/>
          <a:stretch/>
        </p:blipFill>
        <p:spPr bwMode="auto">
          <a:xfrm>
            <a:off x="630936" y="2516777"/>
            <a:ext cx="4677156" cy="36601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BE5897-52C9-25E0-F7F2-230FF016BA81}"/>
              </a:ext>
            </a:extLst>
          </p:cNvPr>
          <p:cNvSpPr txBox="1"/>
          <p:nvPr/>
        </p:nvSpPr>
        <p:spPr>
          <a:xfrm>
            <a:off x="5660136" y="2516777"/>
            <a:ext cx="3077620"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900" dirty="0">
                <a:latin typeface="Bookman Old Style"/>
              </a:rPr>
              <a:t>Some researchers have speculated that job seekers use a complex compensatory process like that described by expectancy theory for a small number of jobs in order to arrive at an “implicit favorite”. ​</a:t>
            </a:r>
            <a:endParaRPr lang="ru-RU">
              <a:latin typeface="Bookman Old Style"/>
            </a:endParaRPr>
          </a:p>
        </p:txBody>
      </p:sp>
    </p:spTree>
    <p:extLst>
      <p:ext uri="{BB962C8B-B14F-4D97-AF65-F5344CB8AC3E}">
        <p14:creationId xmlns:p14="http://schemas.microsoft.com/office/powerpoint/2010/main" val="414305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3"/>
          <p:cNvSpPr>
            <a:spLocks noGrp="1"/>
          </p:cNvSpPr>
          <p:nvPr>
            <p:ph type="title"/>
          </p:nvPr>
        </p:nvSpPr>
        <p:spPr>
          <a:xfrm>
            <a:off x="5059971" y="1783959"/>
            <a:ext cx="3483937" cy="2889114"/>
          </a:xfrm>
        </p:spPr>
        <p:txBody>
          <a:bodyPr vert="horz" lIns="91440" tIns="45720" rIns="91440" bIns="45720" rtlCol="0" anchor="b">
            <a:normAutofit fontScale="90000"/>
          </a:bodyPr>
          <a:lstStyle/>
          <a:p>
            <a:pPr defTabSz="914400"/>
            <a:r>
              <a:rPr lang="en-US" sz="6000" b="1" kern="1200" dirty="0">
                <a:solidFill>
                  <a:schemeClr val="bg1"/>
                </a:solidFill>
                <a:latin typeface="Bookman Old Style"/>
              </a:rPr>
              <a:t>1.	HR planning process</a:t>
            </a:r>
          </a:p>
        </p:txBody>
      </p:sp>
      <p:sp>
        <p:nvSpPr>
          <p:cNvPr id="15" name="Freeform: Shape 1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811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9" descr="C:\Users\admin\Desktop\gbgfhhxv vbn\Без названия.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7009" l="3256" r="91628">
                        <a14:foregroundMark x1="40465" y1="52564" x2="40465" y2="52564"/>
                        <a14:foregroundMark x1="58140" y1="51282" x2="58140" y2="51282"/>
                        <a14:foregroundMark x1="58140" y1="51282" x2="58140" y2="51282"/>
                        <a14:foregroundMark x1="54884" y1="54274" x2="54884" y2="54274"/>
                        <a14:foregroundMark x1="54884" y1="54274" x2="54884" y2="54274"/>
                        <a14:foregroundMark x1="54884" y1="54274" x2="54884" y2="54274"/>
                        <a14:foregroundMark x1="54884" y1="54274" x2="54884" y2="54274"/>
                        <a14:foregroundMark x1="59535" y1="55128" x2="59535" y2="55128"/>
                        <a14:foregroundMark x1="40465" y1="56410" x2="40465" y2="56410"/>
                        <a14:foregroundMark x1="33488" y1="51709" x2="33488" y2="51709"/>
                        <a14:foregroundMark x1="44651" y1="50855" x2="44651" y2="50855"/>
                        <a14:foregroundMark x1="34419" y1="49573" x2="34419" y2="49573"/>
                        <a14:foregroundMark x1="32093" y1="52991" x2="32093" y2="52991"/>
                        <a14:foregroundMark x1="32093" y1="52991" x2="32093" y2="52991"/>
                        <a14:foregroundMark x1="32558" y1="50000" x2="32558" y2="50000"/>
                        <a14:foregroundMark x1="35349" y1="49145" x2="35349" y2="49145"/>
                      </a14:backgroundRemoval>
                    </a14:imgEffect>
                  </a14:imgLayer>
                </a14:imgProps>
              </a:ext>
              <a:ext uri="{28A0092B-C50C-407E-A947-70E740481C1C}">
                <a14:useLocalDpi xmlns:a14="http://schemas.microsoft.com/office/drawing/2010/main" val="0"/>
              </a:ext>
            </a:extLst>
          </a:blip>
          <a:stretch>
            <a:fillRect/>
          </a:stretch>
        </p:blipFill>
        <p:spPr bwMode="auto">
          <a:xfrm>
            <a:off x="314536" y="1092830"/>
            <a:ext cx="3035882" cy="330416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Картинки по запросу вопро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6" descr="Картинки по запросу вопрос"/>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8" descr="Картинки по запросу вопрос"/>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114608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62CFE31-146E-2140-DC11-40F2219370F1}"/>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algn="ctr" defTabSz="914400"/>
            <a:r>
              <a:rPr lang="en-US" sz="4400" b="1" dirty="0">
                <a:solidFill>
                  <a:schemeClr val="bg1"/>
                </a:solidFill>
                <a:latin typeface="Bookman Old Style"/>
              </a:rPr>
              <a:t>Individual differences in job choice </a:t>
            </a:r>
            <a:endParaRPr lang="en-US" sz="4400" dirty="0">
              <a:solidFill>
                <a:schemeClr val="bg1"/>
              </a:solidFill>
              <a:latin typeface="Bookman Old Style"/>
            </a:endParaRPr>
          </a:p>
        </p:txBody>
      </p:sp>
      <p:pic>
        <p:nvPicPr>
          <p:cNvPr id="5" name="Picture 2" descr="Картинки по запросу job choice">
            <a:extLst>
              <a:ext uri="{FF2B5EF4-FFF2-40B4-BE49-F238E27FC236}">
                <a16:creationId xmlns:a16="http://schemas.microsoft.com/office/drawing/2014/main" id="{E07BFF58-86E3-1DFC-7C46-5FFC34C021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53" r="796"/>
          <a:stretch/>
        </p:blipFill>
        <p:spPr bwMode="auto">
          <a:xfrm>
            <a:off x="630936" y="2516777"/>
            <a:ext cx="4677156" cy="3660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7858D8-2B30-824C-8FAD-3D4A3AA021CA}"/>
              </a:ext>
            </a:extLst>
          </p:cNvPr>
          <p:cNvSpPr txBox="1"/>
          <p:nvPr/>
        </p:nvSpPr>
        <p:spPr>
          <a:xfrm>
            <a:off x="5660136" y="2516777"/>
            <a:ext cx="3067851"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Aft>
                <a:spcPts val="600"/>
              </a:spcAft>
            </a:pPr>
            <a:r>
              <a:rPr lang="en-US" sz="1900" dirty="0">
                <a:latin typeface="Bookman Old Style"/>
              </a:rPr>
              <a:t>Individuals with little experience in job hunting may employ only non-compensatory processes and accept the first job they find acceptable. Individuals with more experience may spend a lot of time analyzing in detail many jobs yet still be reluctant to call off the search for new implicit favorites.​</a:t>
            </a:r>
            <a:endParaRPr lang="ru-RU">
              <a:latin typeface="Bookman Old Style"/>
            </a:endParaRPr>
          </a:p>
        </p:txBody>
      </p:sp>
    </p:spTree>
    <p:extLst>
      <p:ext uri="{BB962C8B-B14F-4D97-AF65-F5344CB8AC3E}">
        <p14:creationId xmlns:p14="http://schemas.microsoft.com/office/powerpoint/2010/main" val="2193436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Рисунок 3" descr="Изображение выглядит как текст, письменная принадлежность, канцелярские товары, ручка&#10;&#10;Автоматически созданное описание">
            <a:extLst>
              <a:ext uri="{FF2B5EF4-FFF2-40B4-BE49-F238E27FC236}">
                <a16:creationId xmlns:a16="http://schemas.microsoft.com/office/drawing/2014/main" id="{BE1E7BBA-8902-4472-3723-28B2F4BACC65}"/>
              </a:ext>
            </a:extLst>
          </p:cNvPr>
          <p:cNvPicPr>
            <a:picLocks noChangeAspect="1"/>
          </p:cNvPicPr>
          <p:nvPr/>
        </p:nvPicPr>
        <p:blipFill rotWithShape="1">
          <a:blip r:embed="rId2"/>
          <a:srcRect l="6488" r="18512"/>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D172516-B6BA-78E7-16C6-69C19AC8FD22}"/>
              </a:ext>
            </a:extLst>
          </p:cNvPr>
          <p:cNvSpPr>
            <a:spLocks noGrp="1"/>
          </p:cNvSpPr>
          <p:nvPr>
            <p:ph type="title"/>
          </p:nvPr>
        </p:nvSpPr>
        <p:spPr>
          <a:xfrm>
            <a:off x="392906" y="5317240"/>
            <a:ext cx="8408194" cy="744836"/>
          </a:xfrm>
        </p:spPr>
        <p:txBody>
          <a:bodyPr>
            <a:normAutofit/>
          </a:bodyPr>
          <a:lstStyle/>
          <a:p>
            <a:pPr algn="ctr"/>
            <a:r>
              <a:rPr lang="ru-RU" sz="3100" b="1" dirty="0">
                <a:solidFill>
                  <a:schemeClr val="tx1">
                    <a:lumMod val="85000"/>
                    <a:lumOff val="15000"/>
                  </a:schemeClr>
                </a:solidFill>
                <a:latin typeface="Bookman Old Style"/>
                <a:ea typeface="+mj-lt"/>
                <a:cs typeface="+mj-lt"/>
              </a:rPr>
              <a:t>What </a:t>
            </a:r>
            <a:r>
              <a:rPr lang="ru-RU" sz="3100" b="1" dirty="0" err="1">
                <a:solidFill>
                  <a:schemeClr val="tx1">
                    <a:lumMod val="85000"/>
                    <a:lumOff val="15000"/>
                  </a:schemeClr>
                </a:solidFill>
                <a:latin typeface="Bookman Old Style"/>
                <a:ea typeface="+mj-lt"/>
                <a:cs typeface="+mj-lt"/>
              </a:rPr>
              <a:t>Factors</a:t>
            </a:r>
            <a:r>
              <a:rPr lang="ru-RU" sz="3100" b="1" dirty="0">
                <a:solidFill>
                  <a:schemeClr val="tx1">
                    <a:lumMod val="85000"/>
                    <a:lumOff val="15000"/>
                  </a:schemeClr>
                </a:solidFill>
                <a:latin typeface="Bookman Old Style"/>
                <a:ea typeface="+mj-lt"/>
                <a:cs typeface="+mj-lt"/>
              </a:rPr>
              <a:t> </a:t>
            </a:r>
            <a:r>
              <a:rPr lang="ru-RU" sz="3100" b="1" dirty="0" err="1">
                <a:solidFill>
                  <a:schemeClr val="tx1">
                    <a:lumMod val="85000"/>
                    <a:lumOff val="15000"/>
                  </a:schemeClr>
                </a:solidFill>
                <a:latin typeface="Bookman Old Style"/>
                <a:ea typeface="+mj-lt"/>
                <a:cs typeface="+mj-lt"/>
              </a:rPr>
              <a:t>Influence</a:t>
            </a:r>
            <a:r>
              <a:rPr lang="ru-RU" sz="3100" b="1" dirty="0">
                <a:solidFill>
                  <a:schemeClr val="tx1">
                    <a:lumMod val="85000"/>
                    <a:lumOff val="15000"/>
                  </a:schemeClr>
                </a:solidFill>
                <a:latin typeface="Bookman Old Style"/>
                <a:ea typeface="+mj-lt"/>
                <a:cs typeface="+mj-lt"/>
              </a:rPr>
              <a:t> a </a:t>
            </a:r>
            <a:r>
              <a:rPr lang="ru-RU" sz="3100" b="1" dirty="0" err="1">
                <a:solidFill>
                  <a:schemeClr val="tx1">
                    <a:lumMod val="85000"/>
                    <a:lumOff val="15000"/>
                  </a:schemeClr>
                </a:solidFill>
                <a:latin typeface="Bookman Old Style"/>
                <a:ea typeface="+mj-lt"/>
                <a:cs typeface="+mj-lt"/>
              </a:rPr>
              <a:t>Career</a:t>
            </a:r>
            <a:r>
              <a:rPr lang="ru-RU" sz="3100" b="1" dirty="0">
                <a:solidFill>
                  <a:schemeClr val="tx1">
                    <a:lumMod val="85000"/>
                    <a:lumOff val="15000"/>
                  </a:schemeClr>
                </a:solidFill>
                <a:latin typeface="Bookman Old Style"/>
                <a:ea typeface="+mj-lt"/>
                <a:cs typeface="+mj-lt"/>
              </a:rPr>
              <a:t> </a:t>
            </a:r>
            <a:r>
              <a:rPr lang="ru-RU" sz="3100" b="1" dirty="0" err="1">
                <a:solidFill>
                  <a:schemeClr val="tx1">
                    <a:lumMod val="85000"/>
                    <a:lumOff val="15000"/>
                  </a:schemeClr>
                </a:solidFill>
                <a:latin typeface="Bookman Old Style"/>
                <a:ea typeface="+mj-lt"/>
                <a:cs typeface="+mj-lt"/>
              </a:rPr>
              <a:t>Choice</a:t>
            </a:r>
            <a:r>
              <a:rPr lang="ru-RU" sz="3100" b="1" dirty="0">
                <a:solidFill>
                  <a:schemeClr val="tx1">
                    <a:lumMod val="85000"/>
                    <a:lumOff val="15000"/>
                  </a:schemeClr>
                </a:solidFill>
                <a:latin typeface="Bookman Old Style"/>
                <a:ea typeface="+mj-lt"/>
                <a:cs typeface="+mj-lt"/>
              </a:rPr>
              <a:t>?</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5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979C64B-0539-1629-F7F5-0900D44C04A7}"/>
              </a:ext>
            </a:extLst>
          </p:cNvPr>
          <p:cNvSpPr>
            <a:spLocks noGrp="1"/>
          </p:cNvSpPr>
          <p:nvPr>
            <p:ph type="title"/>
          </p:nvPr>
        </p:nvSpPr>
        <p:spPr>
          <a:xfrm>
            <a:off x="1143000" y="1293338"/>
            <a:ext cx="6858000" cy="3274592"/>
          </a:xfrm>
        </p:spPr>
        <p:txBody>
          <a:bodyPr vert="horz" lIns="91440" tIns="45720" rIns="91440" bIns="45720" rtlCol="0" anchor="ctr">
            <a:normAutofit/>
          </a:bodyPr>
          <a:lstStyle/>
          <a:p>
            <a:pPr algn="ctr" defTabSz="914400"/>
            <a:r>
              <a:rPr lang="en-US" sz="2000" kern="1200" dirty="0">
                <a:latin typeface="Bookman Old Style"/>
              </a:rPr>
              <a:t>When we think about career choice, several things immediately come to mind – job description, training and education required, career outlook, and salary – but there are a number of other factors that may influence your decisions. Let's explore some of these factors as addressed by multiple career development theories. Theories can help us frame why and how things happen. In this case, career development theories help us explain why and how we choose to pursue specific career fields</a:t>
            </a:r>
            <a:br>
              <a:rPr lang="en-US" sz="2000" kern="1200" dirty="0">
                <a:latin typeface="Bookman Old Style"/>
              </a:rPr>
            </a:br>
            <a:endParaRPr lang="en-US" sz="2000" kern="1200">
              <a:latin typeface="Bookman Old Style"/>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82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3A0C4C9-D0B5-C701-4F6D-B3B9B4C252D2}"/>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dirty="0">
                <a:solidFill>
                  <a:schemeClr val="bg1"/>
                </a:solidFill>
                <a:latin typeface="Bookman Old Style"/>
              </a:rPr>
              <a:t>Childhood Fantasies</a:t>
            </a:r>
          </a:p>
        </p:txBody>
      </p:sp>
      <p:pic>
        <p:nvPicPr>
          <p:cNvPr id="4" name="Рисунок 4" descr="Изображение выглядит как внешний&#10;&#10;Автоматически созданное описание">
            <a:extLst>
              <a:ext uri="{FF2B5EF4-FFF2-40B4-BE49-F238E27FC236}">
                <a16:creationId xmlns:a16="http://schemas.microsoft.com/office/drawing/2014/main" id="{F5F3D05E-4297-AC95-A90B-56AC0569B74B}"/>
              </a:ext>
            </a:extLst>
          </p:cNvPr>
          <p:cNvPicPr>
            <a:picLocks noChangeAspect="1"/>
          </p:cNvPicPr>
          <p:nvPr/>
        </p:nvPicPr>
        <p:blipFill rotWithShape="1">
          <a:blip r:embed="rId2"/>
          <a:srcRect l="27002" r="16774" b="2"/>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CA14E7F1-CB4C-78A5-EBF7-184ED1902873}"/>
              </a:ext>
            </a:extLst>
          </p:cNvPr>
          <p:cNvSpPr txBox="1"/>
          <p:nvPr/>
        </p:nvSpPr>
        <p:spPr>
          <a:xfrm>
            <a:off x="5660136" y="2516777"/>
            <a:ext cx="3155774"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Aft>
                <a:spcPts val="600"/>
              </a:spcAft>
            </a:pPr>
            <a:r>
              <a:rPr lang="en-US" sz="1500" dirty="0">
                <a:latin typeface="Bookman Old Style"/>
              </a:rPr>
              <a:t>What do you want to be when you grow-up? You may remember this question from your childhood, and it may have helped shape how you thought about careers then, as well as later in life. Career counseling theories are expanding as programs related to career choice are developed for all ages, including the very young. Ginzberg proposed a theory that describes three life stages related to career development. The first stage, fantasy, where early ideas about careers are formed, takes place up to age 14</a:t>
            </a:r>
            <a:endParaRPr lang="ru-RU">
              <a:latin typeface="Bookman Old Style"/>
            </a:endParaRPr>
          </a:p>
        </p:txBody>
      </p:sp>
    </p:spTree>
    <p:extLst>
      <p:ext uri="{BB962C8B-B14F-4D97-AF65-F5344CB8AC3E}">
        <p14:creationId xmlns:p14="http://schemas.microsoft.com/office/powerpoint/2010/main" val="3927186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80C5E60-BA47-269C-B517-4B6AD7FCDE44}"/>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dirty="0">
                <a:solidFill>
                  <a:schemeClr val="bg1"/>
                </a:solidFill>
                <a:latin typeface="Bookman Old Style"/>
              </a:rPr>
              <a:t>Culture</a:t>
            </a:r>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9A7B5E9A-3C33-E8B7-7662-C8C1008BEEEA}"/>
              </a:ext>
            </a:extLst>
          </p:cNvPr>
          <p:cNvPicPr>
            <a:picLocks noChangeAspect="1"/>
          </p:cNvPicPr>
          <p:nvPr/>
        </p:nvPicPr>
        <p:blipFill rotWithShape="1">
          <a:blip r:embed="rId2"/>
          <a:srcRect r="38663"/>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39B2EFEE-5569-6759-C76F-B54739C34D82}"/>
              </a:ext>
            </a:extLst>
          </p:cNvPr>
          <p:cNvSpPr txBox="1"/>
          <p:nvPr/>
        </p:nvSpPr>
        <p:spPr>
          <a:xfrm>
            <a:off x="5660136" y="2516777"/>
            <a:ext cx="3155773" cy="388487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300" dirty="0">
                <a:latin typeface="Bookman Old Style"/>
              </a:rPr>
              <a:t>Racial and ethnic background, as well as the culture of an individual's regional area, local community, and extended family, may impact career decisions. Our culture often shapes our values and expectations as they relate to many parts of our lives, including jobs and careers. Multicultural career counseling has emerged as a specialized field to take these influences into consideration when counseling clients and students. We can’t attribute the predominant characteristics of a culture to any one of its individuals, but having an awareness of the values and expectations of our culture may help us understand how we make our career choices. </a:t>
            </a:r>
            <a:endParaRPr lang="ru-RU"/>
          </a:p>
        </p:txBody>
      </p:sp>
    </p:spTree>
    <p:extLst>
      <p:ext uri="{BB962C8B-B14F-4D97-AF65-F5344CB8AC3E}">
        <p14:creationId xmlns:p14="http://schemas.microsoft.com/office/powerpoint/2010/main" val="141170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10E8D75-40C0-5B75-122E-2712F9ADCE39}"/>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dirty="0">
                <a:solidFill>
                  <a:schemeClr val="bg1"/>
                </a:solidFill>
                <a:latin typeface="Bookman Old Style"/>
              </a:rPr>
              <a:t>Gender</a:t>
            </a:r>
          </a:p>
        </p:txBody>
      </p:sp>
      <p:pic>
        <p:nvPicPr>
          <p:cNvPr id="4" name="Рисунок 4">
            <a:extLst>
              <a:ext uri="{FF2B5EF4-FFF2-40B4-BE49-F238E27FC236}">
                <a16:creationId xmlns:a16="http://schemas.microsoft.com/office/drawing/2014/main" id="{29938C56-96ED-EA88-D30C-9AC714BCD07F}"/>
              </a:ext>
            </a:extLst>
          </p:cNvPr>
          <p:cNvPicPr>
            <a:picLocks noChangeAspect="1"/>
          </p:cNvPicPr>
          <p:nvPr/>
        </p:nvPicPr>
        <p:blipFill rotWithShape="1">
          <a:blip r:embed="rId2"/>
          <a:srcRect r="34512" b="2"/>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94C4E5DD-AB98-039A-E3D8-E529613B6F94}"/>
              </a:ext>
            </a:extLst>
          </p:cNvPr>
          <p:cNvSpPr txBox="1"/>
          <p:nvPr/>
        </p:nvSpPr>
        <p:spPr>
          <a:xfrm>
            <a:off x="5660136" y="2516777"/>
            <a:ext cx="3185081" cy="395326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500" dirty="0">
                <a:latin typeface="Bookman Old Style"/>
              </a:rPr>
              <a:t>Both men and women have experienced career-related stereotypes. Gender is a factor included in multiple career development theories and approaches including, Social Learning and multicultural career counseling. How we view ourselves as individuals may influence both the opportunities and barriers we perceive as we make career decisions. Studies of gender and career development are ongoing as roles of men and women in the workforce, and in higher education, evolve. </a:t>
            </a:r>
            <a:endParaRPr lang="ru-RU">
              <a:latin typeface="Bookman Old Style"/>
            </a:endParaRPr>
          </a:p>
        </p:txBody>
      </p:sp>
    </p:spTree>
    <p:extLst>
      <p:ext uri="{BB962C8B-B14F-4D97-AF65-F5344CB8AC3E}">
        <p14:creationId xmlns:p14="http://schemas.microsoft.com/office/powerpoint/2010/main" val="4276745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7C79D66-D834-36F5-EECF-2E54ABA709A2}"/>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dirty="0">
                <a:solidFill>
                  <a:schemeClr val="bg1"/>
                </a:solidFill>
                <a:latin typeface="Bookman Old Style"/>
              </a:rPr>
              <a:t>Interests</a:t>
            </a:r>
          </a:p>
        </p:txBody>
      </p:sp>
      <p:pic>
        <p:nvPicPr>
          <p:cNvPr id="4" name="Рисунок 4">
            <a:extLst>
              <a:ext uri="{FF2B5EF4-FFF2-40B4-BE49-F238E27FC236}">
                <a16:creationId xmlns:a16="http://schemas.microsoft.com/office/drawing/2014/main" id="{548D223D-4574-FA9E-6F1E-BA27085FD7D0}"/>
              </a:ext>
            </a:extLst>
          </p:cNvPr>
          <p:cNvPicPr>
            <a:picLocks noChangeAspect="1"/>
          </p:cNvPicPr>
          <p:nvPr/>
        </p:nvPicPr>
        <p:blipFill rotWithShape="1">
          <a:blip r:embed="rId2"/>
          <a:srcRect t="21743" r="1" b="1"/>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51E5ED4A-8987-3E5E-3A9B-837CFAE173EF}"/>
              </a:ext>
            </a:extLst>
          </p:cNvPr>
          <p:cNvSpPr txBox="1"/>
          <p:nvPr/>
        </p:nvSpPr>
        <p:spPr>
          <a:xfrm>
            <a:off x="5660136" y="2516777"/>
            <a:ext cx="3067851"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dirty="0">
                <a:latin typeface="Bookman Old Style"/>
              </a:rPr>
              <a:t>Holland's Career Typology is a widely used to connect personality types and career fields. This theory establishes a classification system that matches personality characteristics and personal preferences to job characteristics. The Holland Codes are six personality/career types that help describe a wide range of occupations.</a:t>
            </a:r>
            <a:endParaRPr lang="ru-RU"/>
          </a:p>
        </p:txBody>
      </p:sp>
    </p:spTree>
    <p:extLst>
      <p:ext uri="{BB962C8B-B14F-4D97-AF65-F5344CB8AC3E}">
        <p14:creationId xmlns:p14="http://schemas.microsoft.com/office/powerpoint/2010/main" val="7009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5A9A972D-9B7C-7138-1EDC-260AAF98D609}"/>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dirty="0">
                <a:solidFill>
                  <a:schemeClr val="bg1"/>
                </a:solidFill>
                <a:latin typeface="Bookman Old Style"/>
              </a:rPr>
              <a:t>Life Roles</a:t>
            </a:r>
          </a:p>
        </p:txBody>
      </p:sp>
      <p:pic>
        <p:nvPicPr>
          <p:cNvPr id="4" name="Рисунок 4">
            <a:extLst>
              <a:ext uri="{FF2B5EF4-FFF2-40B4-BE49-F238E27FC236}">
                <a16:creationId xmlns:a16="http://schemas.microsoft.com/office/drawing/2014/main" id="{9023E06E-8429-7745-0923-B03411F4A837}"/>
              </a:ext>
            </a:extLst>
          </p:cNvPr>
          <p:cNvPicPr>
            <a:picLocks noChangeAspect="1"/>
          </p:cNvPicPr>
          <p:nvPr/>
        </p:nvPicPr>
        <p:blipFill rotWithShape="1">
          <a:blip r:embed="rId2"/>
          <a:srcRect b="22918"/>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84B120AF-A4B4-4050-08AA-0379484DD92A}"/>
              </a:ext>
            </a:extLst>
          </p:cNvPr>
          <p:cNvSpPr txBox="1"/>
          <p:nvPr/>
        </p:nvSpPr>
        <p:spPr>
          <a:xfrm>
            <a:off x="5660136" y="2516777"/>
            <a:ext cx="2852928"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a:lnSpc>
                <a:spcPct val="90000"/>
              </a:lnSpc>
              <a:spcAft>
                <a:spcPts val="600"/>
              </a:spcAft>
            </a:pPr>
            <a:r>
              <a:rPr lang="en-US" sz="1600" dirty="0">
                <a:latin typeface="Bookman Old Style"/>
              </a:rPr>
              <a:t>Being a worker is just one of your life roles, in addition to others such as, student, parent, and child. Super's Lifespan theory directly addresses the fact that we each play multiple roles in our lives and that these roles change over the course of our lives. How we think about ourselves in these roles, their requirements of them, and the external forces that affect them, may influence how we look at careers in general and how we make choices for ourselves. </a:t>
            </a:r>
            <a:endParaRPr lang="ru-RU">
              <a:latin typeface="Bookman Old Style"/>
            </a:endParaRPr>
          </a:p>
        </p:txBody>
      </p:sp>
    </p:spTree>
    <p:extLst>
      <p:ext uri="{BB962C8B-B14F-4D97-AF65-F5344CB8AC3E}">
        <p14:creationId xmlns:p14="http://schemas.microsoft.com/office/powerpoint/2010/main" val="266196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E98BB59-5CCF-9F71-A679-55E52795CEA4}"/>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dirty="0">
                <a:solidFill>
                  <a:schemeClr val="bg1"/>
                </a:solidFill>
                <a:latin typeface="Bookman Old Style"/>
              </a:rPr>
              <a:t>Personality Type</a:t>
            </a:r>
          </a:p>
        </p:txBody>
      </p:sp>
      <p:pic>
        <p:nvPicPr>
          <p:cNvPr id="4" name="Рисунок 4">
            <a:extLst>
              <a:ext uri="{FF2B5EF4-FFF2-40B4-BE49-F238E27FC236}">
                <a16:creationId xmlns:a16="http://schemas.microsoft.com/office/drawing/2014/main" id="{5DCC5150-694F-B23A-EF7B-D81C17807CFF}"/>
              </a:ext>
            </a:extLst>
          </p:cNvPr>
          <p:cNvPicPr>
            <a:picLocks noChangeAspect="1"/>
          </p:cNvPicPr>
          <p:nvPr/>
        </p:nvPicPr>
        <p:blipFill rotWithShape="1">
          <a:blip r:embed="rId2"/>
          <a:srcRect l="8749" r="19370" b="-3"/>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53C5D840-EB2A-7C36-C6F3-AC8479F9C5B8}"/>
              </a:ext>
            </a:extLst>
          </p:cNvPr>
          <p:cNvSpPr txBox="1"/>
          <p:nvPr/>
        </p:nvSpPr>
        <p:spPr>
          <a:xfrm>
            <a:off x="5660136" y="2516777"/>
            <a:ext cx="3292543" cy="409003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200" dirty="0">
                <a:latin typeface="Bookman Old Style"/>
              </a:rPr>
              <a:t>Understanding your Personality Type can assist your career development in a number of ways. </a:t>
            </a:r>
            <a:endParaRPr lang="ru-RU">
              <a:latin typeface="Calibri" panose="020F0502020204030204"/>
              <a:cs typeface="Calibri" panose="020F0502020204030204"/>
            </a:endParaRPr>
          </a:p>
          <a:p>
            <a:pPr>
              <a:lnSpc>
                <a:spcPct val="90000"/>
              </a:lnSpc>
              <a:spcAft>
                <a:spcPts val="600"/>
              </a:spcAft>
            </a:pPr>
            <a:r>
              <a:rPr lang="en-US" sz="1200" dirty="0">
                <a:latin typeface="Bookman Old Style"/>
              </a:rPr>
              <a:t>1) It can help you select a career field that is a good fit for your personality make-up. </a:t>
            </a:r>
            <a:endParaRPr lang="ru-RU">
              <a:cs typeface="Calibri"/>
            </a:endParaRPr>
          </a:p>
          <a:p>
            <a:pPr>
              <a:lnSpc>
                <a:spcPct val="90000"/>
              </a:lnSpc>
              <a:spcAft>
                <a:spcPts val="600"/>
              </a:spcAft>
            </a:pPr>
            <a:r>
              <a:rPr lang="en-US" sz="1200" dirty="0">
                <a:latin typeface="Bookman Old Style"/>
              </a:rPr>
              <a:t>2) It can increase your awareness of your learning style so you can better benefit from career related education. </a:t>
            </a:r>
          </a:p>
          <a:p>
            <a:pPr>
              <a:lnSpc>
                <a:spcPct val="90000"/>
              </a:lnSpc>
              <a:spcAft>
                <a:spcPts val="600"/>
              </a:spcAft>
            </a:pPr>
            <a:r>
              <a:rPr lang="en-US" sz="1200" dirty="0">
                <a:latin typeface="Bookman Old Style"/>
              </a:rPr>
              <a:t>3) Understanding your personality preferences can help you better manage Job Challenges that inevitably rise their ugly heads during the course of our career. </a:t>
            </a:r>
          </a:p>
          <a:p>
            <a:pPr>
              <a:lnSpc>
                <a:spcPct val="90000"/>
              </a:lnSpc>
              <a:spcAft>
                <a:spcPts val="600"/>
              </a:spcAft>
            </a:pPr>
            <a:r>
              <a:rPr lang="en-US" sz="1200" dirty="0">
                <a:latin typeface="Bookman Old Style"/>
              </a:rPr>
              <a:t>4) Knowing your Personality Type, and especially knowing the specific details of your individual type can provide, will aid you in a job search, both in marketing yourself and in evaluating opportunities that arise. </a:t>
            </a:r>
          </a:p>
        </p:txBody>
      </p:sp>
    </p:spTree>
    <p:extLst>
      <p:ext uri="{BB962C8B-B14F-4D97-AF65-F5344CB8AC3E}">
        <p14:creationId xmlns:p14="http://schemas.microsoft.com/office/powerpoint/2010/main" val="1993721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294C367-172A-27C2-B665-4B5489395619}"/>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dirty="0">
                <a:solidFill>
                  <a:schemeClr val="bg1"/>
                </a:solidFill>
                <a:latin typeface="Bookman Old Style"/>
              </a:rPr>
              <a:t>Previous Experiences</a:t>
            </a:r>
          </a:p>
        </p:txBody>
      </p:sp>
      <p:pic>
        <p:nvPicPr>
          <p:cNvPr id="4" name="Рисунок 4" descr="Изображение выглядит как текст, электроника&#10;&#10;Автоматически созданное описание">
            <a:extLst>
              <a:ext uri="{FF2B5EF4-FFF2-40B4-BE49-F238E27FC236}">
                <a16:creationId xmlns:a16="http://schemas.microsoft.com/office/drawing/2014/main" id="{3BE247FF-63CE-E603-827C-A514E636B24D}"/>
              </a:ext>
            </a:extLst>
          </p:cNvPr>
          <p:cNvPicPr>
            <a:picLocks noChangeAspect="1"/>
          </p:cNvPicPr>
          <p:nvPr/>
        </p:nvPicPr>
        <p:blipFill rotWithShape="1">
          <a:blip r:embed="rId2"/>
          <a:srcRect l="14703" r="3" b="3"/>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39CEF5E7-6581-50EC-1FF3-F7A0B60D9321}"/>
              </a:ext>
            </a:extLst>
          </p:cNvPr>
          <p:cNvSpPr txBox="1"/>
          <p:nvPr/>
        </p:nvSpPr>
        <p:spPr>
          <a:xfrm>
            <a:off x="5660136" y="2516777"/>
            <a:ext cx="3224158" cy="3914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600" dirty="0">
                <a:latin typeface="Bookman Old Style"/>
              </a:rPr>
              <a:t>Having positive experiences and role models working in specific careers may influence the set of careers we consider as options for ourselves. One aspect of Social Cognitive Career Theory addresses the fact that we are likely to consider continuing a particular task if we have had a positive experience doing it. In this way, we focus on areas in which we have had proven success and achieved positive self-esteem</a:t>
            </a:r>
            <a:endParaRPr lang="ru-RU">
              <a:latin typeface="Bookman Old Style"/>
            </a:endParaRPr>
          </a:p>
        </p:txBody>
      </p:sp>
    </p:spTree>
    <p:extLst>
      <p:ext uri="{BB962C8B-B14F-4D97-AF65-F5344CB8AC3E}">
        <p14:creationId xmlns:p14="http://schemas.microsoft.com/office/powerpoint/2010/main" val="712426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10;&#10;Автоматически созданное описание">
            <a:extLst>
              <a:ext uri="{FF2B5EF4-FFF2-40B4-BE49-F238E27FC236}">
                <a16:creationId xmlns:a16="http://schemas.microsoft.com/office/drawing/2014/main" id="{8EC6298E-756E-DA4B-52D7-0CED7E06E89B}"/>
              </a:ext>
            </a:extLst>
          </p:cNvPr>
          <p:cNvPicPr>
            <a:picLocks noChangeAspect="1"/>
          </p:cNvPicPr>
          <p:nvPr/>
        </p:nvPicPr>
        <p:blipFill rotWithShape="1">
          <a:blip r:embed="rId2"/>
          <a:srcRect l="15573" t="9091" r="9019" b="1"/>
          <a:stretch/>
        </p:blipFill>
        <p:spPr>
          <a:xfrm>
            <a:off x="2642616" y="10"/>
            <a:ext cx="6501384"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p:cNvSpPr>
            <a:spLocks noGrp="1"/>
          </p:cNvSpPr>
          <p:nvPr>
            <p:ph type="title"/>
          </p:nvPr>
        </p:nvSpPr>
        <p:spPr>
          <a:xfrm>
            <a:off x="358485" y="1122363"/>
            <a:ext cx="3017520" cy="3204134"/>
          </a:xfrm>
        </p:spPr>
        <p:txBody>
          <a:bodyPr vert="horz" lIns="91440" tIns="45720" rIns="91440" bIns="45720" rtlCol="0" anchor="b">
            <a:normAutofit fontScale="90000"/>
          </a:bodyPr>
          <a:lstStyle/>
          <a:p>
            <a:pPr defTabSz="914400"/>
            <a:r>
              <a:rPr lang="en-US" sz="2600" b="1" dirty="0">
                <a:latin typeface="Bookman Old Style"/>
              </a:rPr>
              <a:t>Human resource planning</a:t>
            </a:r>
            <a:r>
              <a:rPr lang="en-US" sz="2600" dirty="0">
                <a:latin typeface="Bookman Old Style"/>
              </a:rPr>
              <a:t> is a process through which the company anticipates future business and environmental forces. </a:t>
            </a:r>
            <a:br>
              <a:rPr lang="en-US" sz="2600" dirty="0">
                <a:latin typeface="Bookman Old Style"/>
              </a:rPr>
            </a:br>
            <a:endParaRPr lang="en-US" sz="260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7219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EFB6C5F-488E-5075-95B7-73F1F6A62083}"/>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dirty="0">
                <a:solidFill>
                  <a:schemeClr val="bg1"/>
                </a:solidFill>
                <a:latin typeface="Bookman Old Style"/>
              </a:rPr>
              <a:t>Skills, Abilities, &amp; Talents</a:t>
            </a:r>
          </a:p>
        </p:txBody>
      </p:sp>
      <p:pic>
        <p:nvPicPr>
          <p:cNvPr id="4" name="Рисунок 4">
            <a:extLst>
              <a:ext uri="{FF2B5EF4-FFF2-40B4-BE49-F238E27FC236}">
                <a16:creationId xmlns:a16="http://schemas.microsoft.com/office/drawing/2014/main" id="{C0E4210C-07F2-337F-33CA-4290A26E8A2A}"/>
              </a:ext>
            </a:extLst>
          </p:cNvPr>
          <p:cNvPicPr>
            <a:picLocks noChangeAspect="1"/>
          </p:cNvPicPr>
          <p:nvPr/>
        </p:nvPicPr>
        <p:blipFill rotWithShape="1">
          <a:blip r:embed="rId2"/>
          <a:srcRect t="14059" r="2" b="14925"/>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51B0814F-D0C3-8804-AAFD-85AFC4EED83F}"/>
              </a:ext>
            </a:extLst>
          </p:cNvPr>
          <p:cNvSpPr txBox="1"/>
          <p:nvPr/>
        </p:nvSpPr>
        <p:spPr>
          <a:xfrm>
            <a:off x="5660136" y="2516777"/>
            <a:ext cx="3077620"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Aft>
                <a:spcPts val="600"/>
              </a:spcAft>
            </a:pPr>
            <a:r>
              <a:rPr lang="en-US" sz="1500" dirty="0">
                <a:latin typeface="Bookman Old Style"/>
              </a:rPr>
              <a:t>Considering your skills, abilities and talents and how they may fit a particular occupation comes out of one of the earliest career development fields, Trait-Factor theories, and is still used today. These theories recommend creating occupational profiles for specific jobs as well as identifying individual differences, matching individuals to occupations based on these differences. You can identify activities you enjoy and those in which you have a level of competency though a formal assessment.</a:t>
            </a:r>
            <a:endParaRPr lang="ru-RU"/>
          </a:p>
        </p:txBody>
      </p:sp>
    </p:spTree>
    <p:extLst>
      <p:ext uri="{BB962C8B-B14F-4D97-AF65-F5344CB8AC3E}">
        <p14:creationId xmlns:p14="http://schemas.microsoft.com/office/powerpoint/2010/main" val="1308013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97193B2A-7211-EF9D-CB9F-C218BB8E7A31}"/>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algn="ctr" defTabSz="914400"/>
            <a:r>
              <a:rPr lang="en-US" sz="4400" dirty="0">
                <a:solidFill>
                  <a:schemeClr val="bg1"/>
                </a:solidFill>
                <a:latin typeface="Bookman Old Style"/>
              </a:rPr>
              <a:t>Social and Economic Conditions</a:t>
            </a:r>
          </a:p>
        </p:txBody>
      </p:sp>
      <p:pic>
        <p:nvPicPr>
          <p:cNvPr id="4" name="Рисунок 4">
            <a:extLst>
              <a:ext uri="{FF2B5EF4-FFF2-40B4-BE49-F238E27FC236}">
                <a16:creationId xmlns:a16="http://schemas.microsoft.com/office/drawing/2014/main" id="{BF6D794E-8674-096F-9197-FE83EA007A57}"/>
              </a:ext>
            </a:extLst>
          </p:cNvPr>
          <p:cNvPicPr>
            <a:picLocks noChangeAspect="1"/>
          </p:cNvPicPr>
          <p:nvPr/>
        </p:nvPicPr>
        <p:blipFill rotWithShape="1">
          <a:blip r:embed="rId2"/>
          <a:srcRect r="647" b="-1"/>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655F293A-8AB4-6A37-58F4-5EEF54839C83}"/>
              </a:ext>
            </a:extLst>
          </p:cNvPr>
          <p:cNvSpPr txBox="1"/>
          <p:nvPr/>
        </p:nvSpPr>
        <p:spPr>
          <a:xfrm>
            <a:off x="5660136" y="2516777"/>
            <a:ext cx="3077620"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600" dirty="0">
                <a:latin typeface="Bookman Old Style"/>
              </a:rPr>
              <a:t>All of our career choices take place within the context of society and the economy. Several career theories, such as Social Cognitive Career Theory and Social Learning, address this context in addition to other factors. Events that take place in our lives may affect the choices available to us and even dictate our choices to a certain degree. Changes in the economy and resulting job market may also affect how our careers develop. </a:t>
            </a:r>
            <a:endParaRPr lang="ru-RU">
              <a:latin typeface="Bookman Old Style"/>
            </a:endParaRPr>
          </a:p>
        </p:txBody>
      </p:sp>
    </p:spTree>
    <p:extLst>
      <p:ext uri="{BB962C8B-B14F-4D97-AF65-F5344CB8AC3E}">
        <p14:creationId xmlns:p14="http://schemas.microsoft.com/office/powerpoint/2010/main" val="1981858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059971" y="1783959"/>
            <a:ext cx="3718398" cy="2889114"/>
          </a:xfrm>
        </p:spPr>
        <p:txBody>
          <a:bodyPr vert="horz" lIns="91440" tIns="45720" rIns="91440" bIns="45720" rtlCol="0" anchor="b">
            <a:normAutofit fontScale="90000"/>
          </a:bodyPr>
          <a:lstStyle/>
          <a:p>
            <a:pPr lvl="0" defTabSz="914400"/>
            <a:r>
              <a:rPr lang="en-US" sz="4700" b="1" kern="1200" dirty="0">
                <a:solidFill>
                  <a:schemeClr val="bg1"/>
                </a:solidFill>
                <a:latin typeface="Bookman Old Style"/>
              </a:rPr>
              <a:t>3.The role of HR recruitment</a:t>
            </a:r>
            <a:br>
              <a:rPr lang="en-US" sz="4700" kern="1200" dirty="0">
                <a:latin typeface="Bookman Old Style"/>
              </a:rPr>
            </a:br>
            <a:endParaRPr lang="en-US" sz="4700" kern="1200">
              <a:solidFill>
                <a:schemeClr val="bg1"/>
              </a:solidFill>
              <a:latin typeface="Bookman Old Style"/>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811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9" descr="C:\Users\admin\Desktop\gbgfhhxv vbn\Без названия.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7009" l="3256" r="91628">
                        <a14:foregroundMark x1="40465" y1="52564" x2="40465" y2="52564"/>
                        <a14:foregroundMark x1="58140" y1="51282" x2="58140" y2="51282"/>
                        <a14:foregroundMark x1="58140" y1="51282" x2="58140" y2="51282"/>
                        <a14:foregroundMark x1="54884" y1="54274" x2="54884" y2="54274"/>
                        <a14:foregroundMark x1="54884" y1="54274" x2="54884" y2="54274"/>
                        <a14:foregroundMark x1="54884" y1="54274" x2="54884" y2="54274"/>
                        <a14:foregroundMark x1="54884" y1="54274" x2="54884" y2="54274"/>
                        <a14:foregroundMark x1="59535" y1="55128" x2="59535" y2="55128"/>
                        <a14:foregroundMark x1="40465" y1="56410" x2="40465" y2="56410"/>
                        <a14:foregroundMark x1="33488" y1="51709" x2="33488" y2="51709"/>
                        <a14:foregroundMark x1="44651" y1="50855" x2="44651" y2="50855"/>
                        <a14:foregroundMark x1="34419" y1="49573" x2="34419" y2="49573"/>
                        <a14:foregroundMark x1="32093" y1="52991" x2="32093" y2="52991"/>
                        <a14:foregroundMark x1="32093" y1="52991" x2="32093" y2="52991"/>
                        <a14:foregroundMark x1="32558" y1="50000" x2="32558" y2="50000"/>
                        <a14:foregroundMark x1="35349" y1="49145" x2="35349" y2="49145"/>
                      </a14:backgroundRemoval>
                    </a14:imgEffect>
                  </a14:imgLayer>
                </a14:imgProps>
              </a:ext>
              <a:ext uri="{28A0092B-C50C-407E-A947-70E740481C1C}">
                <a14:useLocalDpi xmlns:a14="http://schemas.microsoft.com/office/drawing/2010/main" val="0"/>
              </a:ext>
            </a:extLst>
          </a:blip>
          <a:stretch>
            <a:fillRect/>
          </a:stretch>
        </p:blipFill>
        <p:spPr bwMode="auto">
          <a:xfrm>
            <a:off x="314536" y="1092830"/>
            <a:ext cx="3035882" cy="330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804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914161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2" y="1712256"/>
            <a:ext cx="9141618"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498811" y="2501053"/>
            <a:ext cx="7950994" cy="1857374"/>
          </a:xfrm>
        </p:spPr>
        <p:txBody>
          <a:bodyPr vert="horz" lIns="91440" tIns="45720" rIns="91440" bIns="45720" rtlCol="0" anchor="b">
            <a:normAutofit/>
          </a:bodyPr>
          <a:lstStyle/>
          <a:p>
            <a:pPr algn="ctr" defTabSz="914400"/>
            <a:r>
              <a:rPr lang="en-US" sz="2400" kern="1200" dirty="0">
                <a:latin typeface="Bookman Old Style"/>
              </a:rPr>
              <a:t>The </a:t>
            </a:r>
            <a:r>
              <a:rPr lang="en-US" sz="2400" b="1" kern="1200" dirty="0">
                <a:latin typeface="Bookman Old Style"/>
              </a:rPr>
              <a:t>goal of an organizational recruitment program </a:t>
            </a:r>
            <a:r>
              <a:rPr lang="en-US" sz="2400" kern="1200" dirty="0">
                <a:latin typeface="Bookman Old Style"/>
              </a:rPr>
              <a:t>is to ensure that the organization has a number of reasonably qualified applicants (who would find the job acceptable) to choose from when a vacancy occurs.</a:t>
            </a:r>
          </a:p>
        </p:txBody>
      </p:sp>
      <p:cxnSp>
        <p:nvCxnSpPr>
          <p:cNvPr id="13" name="Straight Connector 12">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914161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998" y="5123318"/>
            <a:ext cx="6858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024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429369" y="238539"/>
            <a:ext cx="8263890" cy="1434415"/>
          </a:xfrm>
        </p:spPr>
        <p:txBody>
          <a:bodyPr vert="horz" lIns="91440" tIns="45720" rIns="91440" bIns="45720" rtlCol="0" anchor="b">
            <a:normAutofit/>
          </a:bodyPr>
          <a:lstStyle/>
          <a:p>
            <a:pPr algn="ctr" defTabSz="914400"/>
            <a:r>
              <a:rPr lang="en-US" sz="4700" b="1" i="1" dirty="0"/>
              <a:t>❶</a:t>
            </a:r>
            <a:r>
              <a:rPr lang="en-US" sz="4700" b="1" i="1" dirty="0">
                <a:effectLst>
                  <a:outerShdw blurRad="38100" dist="38100" dir="2700000" algn="tl">
                    <a:srgbClr val="000000">
                      <a:alpha val="43137"/>
                    </a:srgbClr>
                  </a:outerShdw>
                </a:effectLst>
              </a:rPr>
              <a:t>Internal vs. External Recruitment</a:t>
            </a:r>
            <a:endParaRPr lang="en-US" sz="4700" dirty="0">
              <a:effectLst>
                <a:outerShdw blurRad="38100" dist="38100" dir="2700000" algn="tl">
                  <a:srgbClr val="000000">
                    <a:alpha val="43137"/>
                  </a:srgbClr>
                </a:outerShdw>
              </a:effectLst>
              <a:cs typeface="Calibri Light" panose="020F0302020204030204"/>
            </a:endParaRPr>
          </a:p>
        </p:txBody>
      </p:sp>
      <p:sp>
        <p:nvSpPr>
          <p:cNvPr id="10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Прямоугольник 2"/>
          <p:cNvSpPr/>
          <p:nvPr/>
        </p:nvSpPr>
        <p:spPr>
          <a:xfrm>
            <a:off x="575907" y="3077547"/>
            <a:ext cx="5035164" cy="4119172"/>
          </a:xfrm>
          <a:prstGeom prst="rect">
            <a:avLst/>
          </a:prstGeom>
        </p:spPr>
        <p:txBody>
          <a:bodyPr vert="horz" lIns="91440" tIns="45720" rIns="91440" bIns="45720" rtlCol="0" anchor="t">
            <a:normAutofit/>
          </a:bodyPr>
          <a:lstStyle/>
          <a:p>
            <a:pPr marL="57150">
              <a:lnSpc>
                <a:spcPct val="90000"/>
              </a:lnSpc>
              <a:spcAft>
                <a:spcPts val="600"/>
              </a:spcAft>
            </a:pPr>
            <a:r>
              <a:rPr lang="en-US" sz="1900" b="1" dirty="0">
                <a:latin typeface="Bookman Old Style"/>
              </a:rPr>
              <a:t>An internal recruitment</a:t>
            </a:r>
            <a:r>
              <a:rPr lang="en-US" sz="1900" dirty="0">
                <a:latin typeface="Bookman Old Style"/>
              </a:rPr>
              <a:t> is characterized by promoting employees from within an organization to fill upcoming positions. </a:t>
            </a:r>
            <a:endParaRPr lang="ru-RU"/>
          </a:p>
        </p:txBody>
      </p:sp>
      <p:pic>
        <p:nvPicPr>
          <p:cNvPr id="1026" name="Picture 2" descr="Картинки по запросу internal recruitment"/>
          <p:cNvPicPr>
            <a:picLocks noChangeAspect="1" noChangeArrowheads="1"/>
          </p:cNvPicPr>
          <p:nvPr/>
        </p:nvPicPr>
        <p:blipFill rotWithShape="1">
          <a:blip r:embed="rId2">
            <a:extLst>
              <a:ext uri="{28A0092B-C50C-407E-A947-70E740481C1C}">
                <a14:useLocalDpi xmlns:a14="http://schemas.microsoft.com/office/drawing/2010/main" val="0"/>
              </a:ext>
            </a:extLst>
          </a:blip>
          <a:srcRect l="28016" r="12975"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973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0" y="0"/>
            <a:ext cx="8413995"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Прямоугольник 2"/>
          <p:cNvSpPr/>
          <p:nvPr/>
        </p:nvSpPr>
        <p:spPr>
          <a:xfrm>
            <a:off x="3288029" y="365125"/>
            <a:ext cx="5373370" cy="1325563"/>
          </a:xfrm>
          <a:prstGeom prst="rect">
            <a:avLst/>
          </a:prstGeom>
        </p:spPr>
        <p:txBody>
          <a:bodyPr vert="horz" lIns="91440" tIns="45720" rIns="91440" bIns="45720" rtlCol="0" anchor="ctr">
            <a:normAutofit fontScale="92500" lnSpcReduction="20000"/>
          </a:bodyPr>
          <a:lstStyle/>
          <a:p>
            <a:pPr algn="ctr">
              <a:lnSpc>
                <a:spcPct val="90000"/>
              </a:lnSpc>
              <a:spcBef>
                <a:spcPct val="0"/>
              </a:spcBef>
              <a:spcAft>
                <a:spcPts val="600"/>
              </a:spcAft>
            </a:pPr>
            <a:r>
              <a:rPr lang="en-US" sz="4100" b="1" kern="1200" dirty="0">
                <a:effectLst>
                  <a:outerShdw blurRad="38100" dist="38100" dir="2700000" algn="tl">
                    <a:srgbClr val="000000">
                      <a:alpha val="43137"/>
                    </a:srgbClr>
                  </a:outerShdw>
                </a:effectLst>
                <a:latin typeface="Bookman Old Style"/>
                <a:ea typeface="+mj-ea"/>
                <a:cs typeface="+mj-cs"/>
              </a:rPr>
              <a:t>METHODS OF INTERNAL RECRUITMENT</a:t>
            </a:r>
          </a:p>
        </p:txBody>
      </p:sp>
      <p:pic>
        <p:nvPicPr>
          <p:cNvPr id="2050" name="Picture 2" descr="Картинки по запросу internal recruitmen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045" y="2144026"/>
            <a:ext cx="2569467" cy="256946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407867" y="2745524"/>
            <a:ext cx="5370763" cy="4154361"/>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dirty="0">
                <a:latin typeface="Bookman Old Style"/>
              </a:rPr>
              <a:t> Internal advertisement</a:t>
            </a:r>
          </a:p>
          <a:p>
            <a:pPr marL="285750" indent="-228600">
              <a:lnSpc>
                <a:spcPct val="90000"/>
              </a:lnSpc>
              <a:spcAft>
                <a:spcPts val="600"/>
              </a:spcAft>
              <a:buFont typeface="Arial" panose="020B0604020202020204" pitchFamily="34" charset="0"/>
              <a:buChar char="•"/>
            </a:pPr>
            <a:r>
              <a:rPr lang="en-US" sz="1700" dirty="0">
                <a:latin typeface="Bookman Old Style"/>
              </a:rPr>
              <a:t> Promotion</a:t>
            </a:r>
          </a:p>
          <a:p>
            <a:pPr marL="285750" indent="-228600">
              <a:lnSpc>
                <a:spcPct val="90000"/>
              </a:lnSpc>
              <a:spcAft>
                <a:spcPts val="600"/>
              </a:spcAft>
              <a:buFont typeface="Arial" panose="020B0604020202020204" pitchFamily="34" charset="0"/>
              <a:buChar char="•"/>
            </a:pPr>
            <a:r>
              <a:rPr lang="en-US" sz="1700" dirty="0">
                <a:latin typeface="Bookman Old Style"/>
              </a:rPr>
              <a:t> Transfer</a:t>
            </a:r>
          </a:p>
          <a:p>
            <a:pPr marL="285750" indent="-228600">
              <a:lnSpc>
                <a:spcPct val="90000"/>
              </a:lnSpc>
              <a:spcAft>
                <a:spcPts val="600"/>
              </a:spcAft>
              <a:buFont typeface="Arial" panose="020B0604020202020204" pitchFamily="34" charset="0"/>
              <a:buChar char="•"/>
            </a:pPr>
            <a:r>
              <a:rPr lang="en-US" sz="1700" dirty="0">
                <a:latin typeface="Bookman Old Style"/>
              </a:rPr>
              <a:t> Reemployment of former employees</a:t>
            </a:r>
          </a:p>
          <a:p>
            <a:pPr marL="285750" indent="-228600">
              <a:lnSpc>
                <a:spcPct val="90000"/>
              </a:lnSpc>
              <a:spcAft>
                <a:spcPts val="600"/>
              </a:spcAft>
              <a:buFont typeface="Arial" panose="020B0604020202020204" pitchFamily="34" charset="0"/>
              <a:buChar char="•"/>
            </a:pPr>
            <a:r>
              <a:rPr lang="en-US" sz="1700" dirty="0">
                <a:latin typeface="Bookman Old Style"/>
              </a:rPr>
              <a:t> Employees hired earlier on the contract basis or for part- time work.</a:t>
            </a:r>
          </a:p>
          <a:p>
            <a:pPr marL="285750" indent="-228600">
              <a:lnSpc>
                <a:spcPct val="90000"/>
              </a:lnSpc>
              <a:spcAft>
                <a:spcPts val="600"/>
              </a:spcAft>
              <a:buFont typeface="Arial" panose="020B0604020202020204" pitchFamily="34" charset="0"/>
              <a:buChar char="•"/>
            </a:pPr>
            <a:r>
              <a:rPr lang="en-US" sz="1700" dirty="0">
                <a:latin typeface="Bookman Old Style"/>
              </a:rPr>
              <a:t> Retired employees</a:t>
            </a:r>
          </a:p>
        </p:txBody>
      </p:sp>
    </p:spTree>
    <p:extLst>
      <p:ext uri="{BB962C8B-B14F-4D97-AF65-F5344CB8AC3E}">
        <p14:creationId xmlns:p14="http://schemas.microsoft.com/office/powerpoint/2010/main" val="13286945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86ED4A6-FAFF-0713-F1E0-469891EFF173}"/>
              </a:ext>
            </a:extLst>
          </p:cNvPr>
          <p:cNvSpPr>
            <a:spLocks noGrp="1"/>
          </p:cNvSpPr>
          <p:nvPr>
            <p:ph type="title"/>
          </p:nvPr>
        </p:nvSpPr>
        <p:spPr>
          <a:xfrm>
            <a:off x="6140471" y="489507"/>
            <a:ext cx="2787629" cy="1655483"/>
          </a:xfrm>
        </p:spPr>
        <p:txBody>
          <a:bodyPr vert="horz" lIns="91440" tIns="45720" rIns="91440" bIns="45720" rtlCol="0" anchor="b">
            <a:normAutofit fontScale="90000"/>
          </a:bodyPr>
          <a:lstStyle/>
          <a:p>
            <a:pPr defTabSz="914400"/>
            <a:r>
              <a:rPr lang="en-US" sz="3500" b="1" dirty="0">
                <a:latin typeface="Bookman Old Style"/>
              </a:rPr>
              <a:t>An external recruitment</a:t>
            </a:r>
            <a:endParaRPr lang="en-US" sz="3500" dirty="0">
              <a:latin typeface="Bookman Old Style"/>
            </a:endParaRPr>
          </a:p>
        </p:txBody>
      </p:sp>
      <p:pic>
        <p:nvPicPr>
          <p:cNvPr id="5" name="Picture 2" descr="Картинки по запросу external recruitment">
            <a:extLst>
              <a:ext uri="{FF2B5EF4-FFF2-40B4-BE49-F238E27FC236}">
                <a16:creationId xmlns:a16="http://schemas.microsoft.com/office/drawing/2014/main" id="{8D932352-CD3C-731E-1837-ED54E28D87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54" r="20662" b="1"/>
          <a:stretch/>
        </p:blipFill>
        <p:spPr bwMode="auto">
          <a:xfrm>
            <a:off x="20" y="431"/>
            <a:ext cx="6086455"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AD8B3A-CB69-CAFF-6513-0D9F968B4417}"/>
              </a:ext>
            </a:extLst>
          </p:cNvPr>
          <p:cNvSpPr txBox="1"/>
          <p:nvPr/>
        </p:nvSpPr>
        <p:spPr>
          <a:xfrm>
            <a:off x="6482394" y="2418408"/>
            <a:ext cx="2207110" cy="354026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700" dirty="0">
                <a:latin typeface="Bookman Old Style"/>
              </a:rPr>
              <a:t>is one which a human resources department will systematically search the employee pool outside its own employees to fill positions. ​</a:t>
            </a:r>
            <a:endParaRPr lang="ru-RU">
              <a:latin typeface="Bookman Old Style"/>
            </a:endParaRPr>
          </a:p>
        </p:txBody>
      </p:sp>
      <p:sp>
        <p:nvSpPr>
          <p:cNvPr id="12" name="Rectangle 11">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741"/>
            <a:ext cx="9143997"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8742"/>
            <a:ext cx="6086475"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718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5B7225AD-B61C-EA7B-83C6-10B9E7CF556B}"/>
              </a:ext>
            </a:extLst>
          </p:cNvPr>
          <p:cNvSpPr>
            <a:spLocks noGrp="1"/>
          </p:cNvSpPr>
          <p:nvPr>
            <p:ph type="title"/>
          </p:nvPr>
        </p:nvSpPr>
        <p:spPr>
          <a:xfrm>
            <a:off x="628650" y="631825"/>
            <a:ext cx="7886700" cy="1325563"/>
          </a:xfrm>
        </p:spPr>
        <p:txBody>
          <a:bodyPr vert="horz" lIns="91440" tIns="45720" rIns="91440" bIns="45720" rtlCol="0" anchor="ctr">
            <a:normAutofit/>
          </a:bodyPr>
          <a:lstStyle/>
          <a:p>
            <a:pPr algn="ctr" defTabSz="914400"/>
            <a:r>
              <a:rPr lang="en-US" sz="4400" b="1" kern="1200" dirty="0">
                <a:latin typeface="Bookman Old Style"/>
              </a:rPr>
              <a:t>EXAMPLES</a:t>
            </a:r>
            <a:r>
              <a:rPr lang="en-US" sz="4400" kern="1200" dirty="0">
                <a:latin typeface="Bookman Old Style"/>
              </a:rPr>
              <a:t> OF SUCH RECRUITMENT:</a:t>
            </a:r>
          </a:p>
        </p:txBody>
      </p:sp>
      <p:sp>
        <p:nvSpPr>
          <p:cNvPr id="3" name="TextBox 2">
            <a:extLst>
              <a:ext uri="{FF2B5EF4-FFF2-40B4-BE49-F238E27FC236}">
                <a16:creationId xmlns:a16="http://schemas.microsoft.com/office/drawing/2014/main" id="{3C193EEF-A4BF-3F8B-A44B-D0CDD6E09990}"/>
              </a:ext>
            </a:extLst>
          </p:cNvPr>
          <p:cNvSpPr txBox="1"/>
          <p:nvPr/>
        </p:nvSpPr>
        <p:spPr>
          <a:xfrm>
            <a:off x="570035" y="2457939"/>
            <a:ext cx="7886700" cy="3871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100" dirty="0">
                <a:latin typeface="Bookman Old Style"/>
              </a:rPr>
              <a:t>Campus Recruitment​</a:t>
            </a:r>
          </a:p>
          <a:p>
            <a:pPr indent="-228600">
              <a:lnSpc>
                <a:spcPct val="90000"/>
              </a:lnSpc>
              <a:spcAft>
                <a:spcPts val="600"/>
              </a:spcAft>
              <a:buFont typeface="Arial" panose="020B0604020202020204" pitchFamily="34" charset="0"/>
              <a:buChar char="•"/>
            </a:pPr>
            <a:r>
              <a:rPr lang="en-US" sz="2100" dirty="0">
                <a:latin typeface="Bookman Old Style"/>
              </a:rPr>
              <a:t>Job Portals​</a:t>
            </a:r>
            <a:endParaRPr lang="en-US" sz="2100">
              <a:latin typeface="Bookman Old Style"/>
              <a:cs typeface="Calibri"/>
            </a:endParaRPr>
          </a:p>
          <a:p>
            <a:pPr indent="-228600">
              <a:lnSpc>
                <a:spcPct val="90000"/>
              </a:lnSpc>
              <a:spcAft>
                <a:spcPts val="600"/>
              </a:spcAft>
              <a:buFont typeface="Arial" panose="020B0604020202020204" pitchFamily="34" charset="0"/>
              <a:buChar char="•"/>
            </a:pPr>
            <a:r>
              <a:rPr lang="en-US" sz="2100" dirty="0">
                <a:latin typeface="Bookman Old Style"/>
              </a:rPr>
              <a:t>Job fairs and seminars​</a:t>
            </a:r>
            <a:endParaRPr lang="en-US" sz="2100">
              <a:latin typeface="Bookman Old Style"/>
              <a:cs typeface="Calibri"/>
            </a:endParaRPr>
          </a:p>
          <a:p>
            <a:pPr indent="-228600">
              <a:lnSpc>
                <a:spcPct val="90000"/>
              </a:lnSpc>
              <a:spcAft>
                <a:spcPts val="600"/>
              </a:spcAft>
              <a:buFont typeface="Arial" panose="020B0604020202020204" pitchFamily="34" charset="0"/>
              <a:buChar char="•"/>
            </a:pPr>
            <a:r>
              <a:rPr lang="en-US" sz="2100" dirty="0">
                <a:latin typeface="Bookman Old Style"/>
              </a:rPr>
              <a:t>Waiting lists​</a:t>
            </a:r>
            <a:endParaRPr lang="en-US" sz="2100">
              <a:latin typeface="Bookman Old Style"/>
              <a:cs typeface="Calibri"/>
            </a:endParaRPr>
          </a:p>
          <a:p>
            <a:pPr indent="-228600">
              <a:lnSpc>
                <a:spcPct val="90000"/>
              </a:lnSpc>
              <a:spcAft>
                <a:spcPts val="600"/>
              </a:spcAft>
              <a:buFont typeface="Arial" panose="020B0604020202020204" pitchFamily="34" charset="0"/>
              <a:buChar char="•"/>
            </a:pPr>
            <a:r>
              <a:rPr lang="en-US" sz="2100" dirty="0">
                <a:latin typeface="Bookman Old Style"/>
              </a:rPr>
              <a:t>Employment Exchanges​</a:t>
            </a:r>
            <a:endParaRPr lang="en-US" sz="2100">
              <a:latin typeface="Bookman Old Style"/>
              <a:cs typeface="Calibri"/>
            </a:endParaRPr>
          </a:p>
          <a:p>
            <a:pPr indent="-228600">
              <a:lnSpc>
                <a:spcPct val="90000"/>
              </a:lnSpc>
              <a:spcAft>
                <a:spcPts val="600"/>
              </a:spcAft>
              <a:buFont typeface="Arial" panose="020B0604020202020204" pitchFamily="34" charset="0"/>
              <a:buChar char="•"/>
            </a:pPr>
            <a:r>
              <a:rPr lang="en-US" sz="2100" dirty="0">
                <a:latin typeface="Bookman Old Style"/>
              </a:rPr>
              <a:t>Job consultancies​</a:t>
            </a:r>
            <a:endParaRPr lang="en-US" sz="2100">
              <a:latin typeface="Bookman Old Style"/>
              <a:cs typeface="Calibri"/>
            </a:endParaRPr>
          </a:p>
          <a:p>
            <a:pPr indent="-228600">
              <a:lnSpc>
                <a:spcPct val="90000"/>
              </a:lnSpc>
              <a:spcAft>
                <a:spcPts val="600"/>
              </a:spcAft>
              <a:buFont typeface="Arial" panose="020B0604020202020204" pitchFamily="34" charset="0"/>
              <a:buChar char="•"/>
            </a:pPr>
            <a:r>
              <a:rPr lang="en-US" sz="2100" dirty="0">
                <a:latin typeface="Bookman Old Style"/>
              </a:rPr>
              <a:t>References and recommendations​</a:t>
            </a:r>
            <a:endParaRPr lang="en-US" sz="2100">
              <a:latin typeface="Bookman Old Style"/>
              <a:cs typeface="Calibri"/>
            </a:endParaRPr>
          </a:p>
          <a:p>
            <a:pPr indent="-228600">
              <a:lnSpc>
                <a:spcPct val="90000"/>
              </a:lnSpc>
              <a:spcAft>
                <a:spcPts val="600"/>
              </a:spcAft>
              <a:buFont typeface="Arial" panose="020B0604020202020204" pitchFamily="34" charset="0"/>
              <a:buChar char="•"/>
            </a:pPr>
            <a:r>
              <a:rPr lang="en-US" sz="2100" dirty="0">
                <a:latin typeface="Bookman Old Style"/>
              </a:rPr>
              <a:t>Direct Walk-ins​</a:t>
            </a:r>
            <a:endParaRPr lang="en-US" sz="2100">
              <a:latin typeface="Bookman Old Style"/>
              <a:cs typeface="Calibri"/>
            </a:endParaRPr>
          </a:p>
          <a:p>
            <a:pPr indent="-228600">
              <a:lnSpc>
                <a:spcPct val="90000"/>
              </a:lnSpc>
              <a:spcAft>
                <a:spcPts val="600"/>
              </a:spcAft>
              <a:buFont typeface="Arial" panose="020B0604020202020204" pitchFamily="34" charset="0"/>
              <a:buChar char="•"/>
            </a:pPr>
            <a:r>
              <a:rPr lang="en-US" sz="2100" dirty="0">
                <a:latin typeface="Bookman Old Style"/>
              </a:rPr>
              <a:t>Ads on newspaper, magazines, and website, </a:t>
            </a:r>
            <a:r>
              <a:rPr lang="en-US" sz="2100" dirty="0" err="1">
                <a:latin typeface="Bookman Old Style"/>
              </a:rPr>
              <a:t>etc</a:t>
            </a:r>
            <a:r>
              <a:rPr lang="en-US" sz="2100" dirty="0">
                <a:latin typeface="Bookman Old Style"/>
              </a:rPr>
              <a:t>​</a:t>
            </a:r>
            <a:endParaRPr lang="en-US" sz="2100">
              <a:latin typeface="Bookman Old Style"/>
              <a:cs typeface="Calibri"/>
            </a:endParaRPr>
          </a:p>
        </p:txBody>
      </p:sp>
    </p:spTree>
    <p:extLst>
      <p:ext uri="{BB962C8B-B14F-4D97-AF65-F5344CB8AC3E}">
        <p14:creationId xmlns:p14="http://schemas.microsoft.com/office/powerpoint/2010/main" val="3402053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30258" y="365760"/>
            <a:ext cx="8074057" cy="1207269"/>
          </a:xfrm>
        </p:spPr>
        <p:txBody>
          <a:bodyPr vert="horz" lIns="91440" tIns="45720" rIns="91440" bIns="45720" rtlCol="0" anchor="b">
            <a:normAutofit fontScale="90000"/>
          </a:bodyPr>
          <a:lstStyle/>
          <a:p>
            <a:pPr algn="ctr" defTabSz="914400"/>
            <a:r>
              <a:rPr lang="en-US" sz="6000" b="1" kern="1200" dirty="0">
                <a:solidFill>
                  <a:srgbClr val="FFFFFF"/>
                </a:solidFill>
                <a:effectLst>
                  <a:outerShdw blurRad="38100" dist="38100" dir="2700000" algn="tl">
                    <a:srgbClr val="000000">
                      <a:alpha val="43137"/>
                    </a:srgbClr>
                  </a:outerShdw>
                </a:effectLst>
                <a:latin typeface="Bookman Old Style"/>
              </a:rPr>
              <a:t>COMPARISON CHART</a:t>
            </a:r>
            <a:endParaRPr lang="en-US" sz="6000" kern="1200" dirty="0">
              <a:solidFill>
                <a:srgbClr val="FFFFFF"/>
              </a:solidFill>
              <a:effectLst>
                <a:outerShdw blurRad="38100" dist="38100" dir="2700000" algn="tl">
                  <a:srgbClr val="000000">
                    <a:alpha val="43137"/>
                  </a:srgbClr>
                </a:outerShdw>
              </a:effectLst>
              <a:latin typeface="Bookman Old Style"/>
            </a:endParaRPr>
          </a:p>
        </p:txBody>
      </p:sp>
      <p:graphicFrame>
        <p:nvGraphicFramePr>
          <p:cNvPr id="3" name="Таблица 2"/>
          <p:cNvGraphicFramePr>
            <a:graphicFrameLocks noGrp="1"/>
          </p:cNvGraphicFramePr>
          <p:nvPr>
            <p:extLst>
              <p:ext uri="{D42A27DB-BD31-4B8C-83A1-F6EECF244321}">
                <p14:modId xmlns:p14="http://schemas.microsoft.com/office/powerpoint/2010/main" val="4195545610"/>
              </p:ext>
            </p:extLst>
          </p:nvPr>
        </p:nvGraphicFramePr>
        <p:xfrm>
          <a:off x="39076" y="2676768"/>
          <a:ext cx="8921038" cy="3916018"/>
        </p:xfrm>
        <a:graphic>
          <a:graphicData uri="http://schemas.openxmlformats.org/drawingml/2006/table">
            <a:tbl>
              <a:tblPr firstRow="1" firstCol="1" bandRow="1">
                <a:noFill/>
                <a:tableStyleId>{073A0DAA-6AF3-43AB-8588-CEC1D06C72B9}</a:tableStyleId>
              </a:tblPr>
              <a:tblGrid>
                <a:gridCol w="2430716">
                  <a:extLst>
                    <a:ext uri="{9D8B030D-6E8A-4147-A177-3AD203B41FA5}">
                      <a16:colId xmlns:a16="http://schemas.microsoft.com/office/drawing/2014/main" val="20000"/>
                    </a:ext>
                  </a:extLst>
                </a:gridCol>
                <a:gridCol w="3226255">
                  <a:extLst>
                    <a:ext uri="{9D8B030D-6E8A-4147-A177-3AD203B41FA5}">
                      <a16:colId xmlns:a16="http://schemas.microsoft.com/office/drawing/2014/main" val="20001"/>
                    </a:ext>
                  </a:extLst>
                </a:gridCol>
                <a:gridCol w="3264067">
                  <a:extLst>
                    <a:ext uri="{9D8B030D-6E8A-4147-A177-3AD203B41FA5}">
                      <a16:colId xmlns:a16="http://schemas.microsoft.com/office/drawing/2014/main" val="20002"/>
                    </a:ext>
                  </a:extLst>
                </a:gridCol>
              </a:tblGrid>
              <a:tr h="776718">
                <a:tc>
                  <a:txBody>
                    <a:bodyPr/>
                    <a:lstStyle/>
                    <a:p>
                      <a:pPr marL="457200" algn="ctr">
                        <a:lnSpc>
                          <a:spcPct val="115000"/>
                        </a:lnSpc>
                        <a:spcAft>
                          <a:spcPts val="0"/>
                        </a:spcAft>
                      </a:pPr>
                      <a:r>
                        <a:rPr lang="en-US" sz="1400" b="1" cap="none" spc="0" dirty="0">
                          <a:solidFill>
                            <a:schemeClr val="tx1"/>
                          </a:solidFill>
                          <a:effectLst/>
                          <a:latin typeface="Bookman Old Style"/>
                        </a:rPr>
                        <a:t>BASIS FOR COMPARISON</a:t>
                      </a:r>
                      <a:endParaRPr lang="ru-RU" sz="1400" b="1" cap="none" spc="0">
                        <a:solidFill>
                          <a:schemeClr val="tx1"/>
                        </a:solidFill>
                        <a:effectLst/>
                        <a:latin typeface="Bookman Old Style"/>
                        <a:ea typeface="Calibri"/>
                        <a:cs typeface="Times New Roman"/>
                      </a:endParaRPr>
                    </a:p>
                  </a:txBody>
                  <a:tcPr marL="50921" marR="54558" marT="14549" marB="109116" anchor="b">
                    <a:lnL w="12700" cmpd="sng">
                      <a:noFill/>
                    </a:lnL>
                    <a:lnR w="12700" cmpd="sng">
                      <a:noFill/>
                    </a:lnR>
                    <a:lnT w="9525" cap="flat" cmpd="sng" algn="ctr">
                      <a:noFill/>
                      <a:prstDash val="solid"/>
                    </a:lnT>
                    <a:lnB w="38100" cmpd="sng">
                      <a:noFill/>
                    </a:lnB>
                    <a:noFill/>
                  </a:tcPr>
                </a:tc>
                <a:tc>
                  <a:txBody>
                    <a:bodyPr/>
                    <a:lstStyle/>
                    <a:p>
                      <a:pPr marL="457200" algn="ctr">
                        <a:lnSpc>
                          <a:spcPct val="115000"/>
                        </a:lnSpc>
                        <a:spcAft>
                          <a:spcPts val="0"/>
                        </a:spcAft>
                      </a:pPr>
                      <a:r>
                        <a:rPr lang="en-US" sz="1400" b="1" cap="none" spc="0" dirty="0">
                          <a:solidFill>
                            <a:schemeClr val="tx1"/>
                          </a:solidFill>
                          <a:effectLst/>
                          <a:latin typeface="Bookman Old Style"/>
                        </a:rPr>
                        <a:t>INTERNAL RECRUITMENT</a:t>
                      </a:r>
                      <a:endParaRPr lang="ru-RU" sz="1400" b="1" cap="none" spc="0">
                        <a:solidFill>
                          <a:schemeClr val="tx1"/>
                        </a:solidFill>
                        <a:effectLst/>
                        <a:latin typeface="Bookman Old Style"/>
                        <a:ea typeface="Calibri"/>
                        <a:cs typeface="Times New Roman"/>
                      </a:endParaRPr>
                    </a:p>
                  </a:txBody>
                  <a:tcPr marL="50921" marR="54558" marT="14549" marB="109116" anchor="b">
                    <a:lnL w="12700" cmpd="sng">
                      <a:noFill/>
                    </a:lnL>
                    <a:lnR w="12700" cmpd="sng">
                      <a:noFill/>
                    </a:lnR>
                    <a:lnT w="9525" cap="flat" cmpd="sng" algn="ctr">
                      <a:noFill/>
                      <a:prstDash val="solid"/>
                    </a:lnT>
                    <a:lnB w="38100" cmpd="sng">
                      <a:noFill/>
                    </a:lnB>
                    <a:noFill/>
                  </a:tcPr>
                </a:tc>
                <a:tc>
                  <a:txBody>
                    <a:bodyPr/>
                    <a:lstStyle/>
                    <a:p>
                      <a:pPr marL="457200" algn="ctr">
                        <a:lnSpc>
                          <a:spcPct val="115000"/>
                        </a:lnSpc>
                        <a:spcAft>
                          <a:spcPts val="0"/>
                        </a:spcAft>
                      </a:pPr>
                      <a:r>
                        <a:rPr lang="en-US" sz="1400" b="1" cap="none" spc="0" dirty="0">
                          <a:solidFill>
                            <a:schemeClr val="tx1"/>
                          </a:solidFill>
                          <a:effectLst/>
                          <a:latin typeface="Bookman Old Style"/>
                        </a:rPr>
                        <a:t>EXTERNAL RECRUITMENT</a:t>
                      </a:r>
                      <a:endParaRPr lang="ru-RU" sz="1400" b="1" cap="none" spc="0">
                        <a:solidFill>
                          <a:schemeClr val="tx1"/>
                        </a:solidFill>
                        <a:effectLst/>
                        <a:latin typeface="Bookman Old Style"/>
                        <a:ea typeface="Calibri"/>
                        <a:cs typeface="Times New Roman"/>
                      </a:endParaRPr>
                    </a:p>
                  </a:txBody>
                  <a:tcPr marL="50921" marR="54558" marT="14549" marB="109116"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0000"/>
                  </a:ext>
                </a:extLst>
              </a:tr>
              <a:tr h="849993">
                <a:tc>
                  <a:txBody>
                    <a:bodyPr/>
                    <a:lstStyle/>
                    <a:p>
                      <a:pPr marL="457200" algn="just">
                        <a:lnSpc>
                          <a:spcPct val="115000"/>
                        </a:lnSpc>
                        <a:spcAft>
                          <a:spcPts val="0"/>
                        </a:spcAft>
                      </a:pPr>
                      <a:r>
                        <a:rPr lang="en-US" sz="1400" b="1" cap="none" spc="0" dirty="0">
                          <a:solidFill>
                            <a:schemeClr val="tx1"/>
                          </a:solidFill>
                          <a:effectLst/>
                          <a:latin typeface="Bookman Old Style"/>
                        </a:rPr>
                        <a:t>Meaning</a:t>
                      </a:r>
                      <a:endParaRPr lang="ru-RU" sz="1400" b="1" cap="none" spc="0">
                        <a:solidFill>
                          <a:schemeClr val="tx1"/>
                        </a:solidFill>
                        <a:effectLst/>
                        <a:latin typeface="Bookman Old Style"/>
                        <a:ea typeface="Calibri"/>
                        <a:cs typeface="Times New Roman"/>
                      </a:endParaRPr>
                    </a:p>
                  </a:txBody>
                  <a:tcPr marL="50921" marR="54558" marT="14549" marB="109116">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marL="0">
                        <a:lnSpc>
                          <a:spcPct val="115000"/>
                        </a:lnSpc>
                        <a:spcAft>
                          <a:spcPts val="0"/>
                        </a:spcAft>
                      </a:pPr>
                      <a:r>
                        <a:rPr lang="en-US" sz="1400" cap="none" spc="0" dirty="0">
                          <a:solidFill>
                            <a:schemeClr val="tx1"/>
                          </a:solidFill>
                          <a:effectLst/>
                          <a:latin typeface="Bookman Old Style"/>
                        </a:rPr>
                        <a:t>Internal Recruitment involves recruiting candidates from those who are already in employment within the organization.</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38100" cmpd="sng">
                      <a:noFill/>
                    </a:lnT>
                    <a:lnB w="9525" cap="flat" cmpd="sng" algn="ctr">
                      <a:noFill/>
                      <a:prstDash val="solid"/>
                    </a:lnB>
                    <a:noFill/>
                  </a:tcPr>
                </a:tc>
                <a:tc>
                  <a:txBody>
                    <a:bodyPr/>
                    <a:lstStyle/>
                    <a:p>
                      <a:pPr marL="0" algn="just">
                        <a:lnSpc>
                          <a:spcPct val="115000"/>
                        </a:lnSpc>
                        <a:spcAft>
                          <a:spcPts val="0"/>
                        </a:spcAft>
                      </a:pPr>
                      <a:r>
                        <a:rPr lang="en-US" sz="1400" cap="none" spc="0" dirty="0">
                          <a:solidFill>
                            <a:schemeClr val="tx1"/>
                          </a:solidFill>
                          <a:effectLst/>
                          <a:latin typeface="Bookman Old Style"/>
                        </a:rPr>
                        <a:t>When the recruitment of candidates is done externally, then this type of recruitment is known as external recruitment.</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0001"/>
                  </a:ext>
                </a:extLst>
              </a:tr>
              <a:tr h="410341">
                <a:tc>
                  <a:txBody>
                    <a:bodyPr/>
                    <a:lstStyle/>
                    <a:p>
                      <a:pPr marL="457200" algn="just">
                        <a:lnSpc>
                          <a:spcPct val="115000"/>
                        </a:lnSpc>
                        <a:spcAft>
                          <a:spcPts val="0"/>
                        </a:spcAft>
                      </a:pPr>
                      <a:r>
                        <a:rPr lang="en-US" sz="1400" b="1" cap="none" spc="0" dirty="0">
                          <a:solidFill>
                            <a:schemeClr val="tx1"/>
                          </a:solidFill>
                          <a:effectLst/>
                          <a:latin typeface="Bookman Old Style"/>
                        </a:rPr>
                        <a:t>Basis</a:t>
                      </a:r>
                      <a:endParaRPr lang="ru-RU" sz="1400" b="1" cap="none" spc="0">
                        <a:solidFill>
                          <a:schemeClr val="tx1"/>
                        </a:solidFill>
                        <a:effectLst/>
                        <a:latin typeface="Bookman Old Style"/>
                        <a:ea typeface="Calibri"/>
                        <a:cs typeface="Times New Roman"/>
                      </a:endParaRPr>
                    </a:p>
                  </a:txBody>
                  <a:tcPr marL="50921" marR="54558" marT="14549" marB="109116">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just">
                        <a:lnSpc>
                          <a:spcPct val="115000"/>
                        </a:lnSpc>
                        <a:spcAft>
                          <a:spcPts val="0"/>
                        </a:spcAft>
                      </a:pPr>
                      <a:r>
                        <a:rPr lang="en-US" sz="1400" cap="none" spc="0" dirty="0">
                          <a:solidFill>
                            <a:schemeClr val="tx1"/>
                          </a:solidFill>
                          <a:effectLst/>
                          <a:latin typeface="Bookman Old Style"/>
                        </a:rPr>
                        <a:t>Merit with seniority</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just">
                        <a:lnSpc>
                          <a:spcPct val="115000"/>
                        </a:lnSpc>
                        <a:spcAft>
                          <a:spcPts val="0"/>
                        </a:spcAft>
                      </a:pPr>
                      <a:r>
                        <a:rPr lang="en-US" sz="1400" cap="none" spc="0" dirty="0">
                          <a:solidFill>
                            <a:schemeClr val="tx1"/>
                          </a:solidFill>
                          <a:effectLst/>
                          <a:latin typeface="Bookman Old Style"/>
                        </a:rPr>
                        <a:t>Merit with qualification</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r h="410341">
                <a:tc>
                  <a:txBody>
                    <a:bodyPr/>
                    <a:lstStyle/>
                    <a:p>
                      <a:pPr marL="457200" algn="just">
                        <a:lnSpc>
                          <a:spcPct val="115000"/>
                        </a:lnSpc>
                        <a:spcAft>
                          <a:spcPts val="0"/>
                        </a:spcAft>
                      </a:pPr>
                      <a:r>
                        <a:rPr lang="en-US" sz="1400" b="1" cap="none" spc="0" dirty="0">
                          <a:solidFill>
                            <a:schemeClr val="tx1"/>
                          </a:solidFill>
                          <a:effectLst/>
                          <a:latin typeface="Bookman Old Style"/>
                        </a:rPr>
                        <a:t>Time taken</a:t>
                      </a:r>
                      <a:endParaRPr lang="ru-RU" sz="1400" b="1" cap="none" spc="0">
                        <a:solidFill>
                          <a:schemeClr val="tx1"/>
                        </a:solidFill>
                        <a:effectLst/>
                        <a:latin typeface="Bookman Old Style"/>
                        <a:ea typeface="Calibri"/>
                        <a:cs typeface="Times New Roman"/>
                      </a:endParaRPr>
                    </a:p>
                  </a:txBody>
                  <a:tcPr marL="50921" marR="54558" marT="14549" marB="109116">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algn="just">
                        <a:lnSpc>
                          <a:spcPct val="115000"/>
                        </a:lnSpc>
                        <a:spcAft>
                          <a:spcPts val="0"/>
                        </a:spcAft>
                      </a:pPr>
                      <a:r>
                        <a:rPr lang="en-US" sz="1400" cap="none" spc="0" dirty="0">
                          <a:solidFill>
                            <a:schemeClr val="tx1"/>
                          </a:solidFill>
                          <a:effectLst/>
                          <a:latin typeface="Bookman Old Style"/>
                        </a:rPr>
                        <a:t>Less</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algn="just">
                        <a:lnSpc>
                          <a:spcPct val="115000"/>
                        </a:lnSpc>
                        <a:spcAft>
                          <a:spcPts val="0"/>
                        </a:spcAft>
                      </a:pPr>
                      <a:r>
                        <a:rPr lang="en-US" sz="1400" cap="none" spc="0" dirty="0">
                          <a:solidFill>
                            <a:schemeClr val="tx1"/>
                          </a:solidFill>
                          <a:effectLst/>
                          <a:latin typeface="Bookman Old Style"/>
                        </a:rPr>
                        <a:t>Comparatively more</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0003"/>
                  </a:ext>
                </a:extLst>
              </a:tr>
              <a:tr h="410341">
                <a:tc>
                  <a:txBody>
                    <a:bodyPr/>
                    <a:lstStyle/>
                    <a:p>
                      <a:pPr marL="457200" algn="just">
                        <a:lnSpc>
                          <a:spcPct val="115000"/>
                        </a:lnSpc>
                        <a:spcAft>
                          <a:spcPts val="0"/>
                        </a:spcAft>
                      </a:pPr>
                      <a:r>
                        <a:rPr lang="en-US" sz="1400" b="1" cap="none" spc="0" dirty="0">
                          <a:solidFill>
                            <a:schemeClr val="tx1"/>
                          </a:solidFill>
                          <a:effectLst/>
                          <a:latin typeface="Bookman Old Style"/>
                        </a:rPr>
                        <a:t>Induction training</a:t>
                      </a:r>
                      <a:endParaRPr lang="ru-RU" sz="1400" b="1" cap="none" spc="0">
                        <a:solidFill>
                          <a:schemeClr val="tx1"/>
                        </a:solidFill>
                        <a:effectLst/>
                        <a:latin typeface="Bookman Old Style"/>
                        <a:ea typeface="Calibri"/>
                        <a:cs typeface="Times New Roman"/>
                      </a:endParaRPr>
                    </a:p>
                  </a:txBody>
                  <a:tcPr marL="50921" marR="54558" marT="14549" marB="109116">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just">
                        <a:lnSpc>
                          <a:spcPct val="115000"/>
                        </a:lnSpc>
                        <a:spcAft>
                          <a:spcPts val="0"/>
                        </a:spcAft>
                      </a:pPr>
                      <a:r>
                        <a:rPr lang="en-US" sz="1400" cap="none" spc="0" dirty="0">
                          <a:solidFill>
                            <a:schemeClr val="tx1"/>
                          </a:solidFill>
                          <a:effectLst/>
                          <a:latin typeface="Bookman Old Style"/>
                        </a:rPr>
                        <a:t>Not required</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just">
                        <a:lnSpc>
                          <a:spcPct val="115000"/>
                        </a:lnSpc>
                        <a:spcAft>
                          <a:spcPts val="0"/>
                        </a:spcAft>
                      </a:pPr>
                      <a:r>
                        <a:rPr lang="en-US" sz="1400" cap="none" spc="0" dirty="0">
                          <a:solidFill>
                            <a:schemeClr val="tx1"/>
                          </a:solidFill>
                          <a:effectLst/>
                          <a:latin typeface="Bookman Old Style"/>
                        </a:rPr>
                        <a:t>Must</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4"/>
                  </a:ext>
                </a:extLst>
              </a:tr>
              <a:tr h="410341">
                <a:tc>
                  <a:txBody>
                    <a:bodyPr/>
                    <a:lstStyle/>
                    <a:p>
                      <a:pPr marL="457200" algn="just">
                        <a:lnSpc>
                          <a:spcPct val="115000"/>
                        </a:lnSpc>
                        <a:spcAft>
                          <a:spcPts val="0"/>
                        </a:spcAft>
                      </a:pPr>
                      <a:r>
                        <a:rPr lang="en-US" sz="1400" b="1" cap="none" spc="0" dirty="0">
                          <a:solidFill>
                            <a:schemeClr val="tx1"/>
                          </a:solidFill>
                          <a:effectLst/>
                          <a:latin typeface="Bookman Old Style"/>
                        </a:rPr>
                        <a:t>Cost</a:t>
                      </a:r>
                      <a:endParaRPr lang="ru-RU" sz="1400" b="1" cap="none" spc="0">
                        <a:solidFill>
                          <a:schemeClr val="tx1"/>
                        </a:solidFill>
                        <a:effectLst/>
                        <a:latin typeface="Bookman Old Style"/>
                        <a:ea typeface="Calibri"/>
                        <a:cs typeface="Times New Roman"/>
                      </a:endParaRPr>
                    </a:p>
                  </a:txBody>
                  <a:tcPr marL="50921" marR="54558" marT="14549" marB="109116">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algn="just">
                        <a:lnSpc>
                          <a:spcPct val="115000"/>
                        </a:lnSpc>
                        <a:spcAft>
                          <a:spcPts val="0"/>
                        </a:spcAft>
                      </a:pPr>
                      <a:r>
                        <a:rPr lang="en-US" sz="1400" cap="none" spc="0" dirty="0">
                          <a:solidFill>
                            <a:schemeClr val="tx1"/>
                          </a:solidFill>
                          <a:effectLst/>
                          <a:latin typeface="Bookman Old Style"/>
                        </a:rPr>
                        <a:t>It is a cost effective process</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algn="just">
                        <a:lnSpc>
                          <a:spcPct val="115000"/>
                        </a:lnSpc>
                        <a:spcAft>
                          <a:spcPts val="0"/>
                        </a:spcAft>
                      </a:pPr>
                      <a:r>
                        <a:rPr lang="en-US" sz="1400" cap="none" spc="0" dirty="0">
                          <a:solidFill>
                            <a:schemeClr val="tx1"/>
                          </a:solidFill>
                          <a:effectLst/>
                          <a:latin typeface="Bookman Old Style"/>
                        </a:rPr>
                        <a:t>It is a costly process</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0005"/>
                  </a:ext>
                </a:extLst>
              </a:tr>
              <a:tr h="410341">
                <a:tc>
                  <a:txBody>
                    <a:bodyPr/>
                    <a:lstStyle/>
                    <a:p>
                      <a:pPr marL="457200" algn="just">
                        <a:lnSpc>
                          <a:spcPct val="115000"/>
                        </a:lnSpc>
                        <a:spcAft>
                          <a:spcPts val="0"/>
                        </a:spcAft>
                      </a:pPr>
                      <a:r>
                        <a:rPr lang="en-US" sz="1400" b="1" cap="none" spc="0" dirty="0">
                          <a:solidFill>
                            <a:schemeClr val="tx1"/>
                          </a:solidFill>
                          <a:effectLst/>
                          <a:latin typeface="Bookman Old Style"/>
                        </a:rPr>
                        <a:t>Alternatives</a:t>
                      </a:r>
                      <a:endParaRPr lang="ru-RU" sz="1400" b="1" cap="none" spc="0">
                        <a:solidFill>
                          <a:schemeClr val="tx1"/>
                        </a:solidFill>
                        <a:effectLst/>
                        <a:latin typeface="Bookman Old Style"/>
                        <a:ea typeface="Calibri"/>
                        <a:cs typeface="Times New Roman"/>
                      </a:endParaRPr>
                    </a:p>
                  </a:txBody>
                  <a:tcPr marL="50921" marR="54558" marT="14549" marB="109116">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just">
                        <a:lnSpc>
                          <a:spcPct val="115000"/>
                        </a:lnSpc>
                        <a:spcAft>
                          <a:spcPts val="0"/>
                        </a:spcAft>
                      </a:pPr>
                      <a:r>
                        <a:rPr lang="en-US" sz="1400" cap="none" spc="0" dirty="0">
                          <a:solidFill>
                            <a:schemeClr val="tx1"/>
                          </a:solidFill>
                          <a:effectLst/>
                          <a:latin typeface="Bookman Old Style"/>
                        </a:rPr>
                        <a:t>Limited</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just">
                        <a:lnSpc>
                          <a:spcPct val="115000"/>
                        </a:lnSpc>
                        <a:spcAft>
                          <a:spcPts val="0"/>
                        </a:spcAft>
                      </a:pPr>
                      <a:r>
                        <a:rPr lang="en-US" sz="1400" cap="none" spc="0" dirty="0">
                          <a:solidFill>
                            <a:schemeClr val="tx1"/>
                          </a:solidFill>
                          <a:effectLst/>
                          <a:latin typeface="Bookman Old Style"/>
                        </a:rPr>
                        <a:t>Many</a:t>
                      </a:r>
                      <a:endParaRPr lang="ru-RU" sz="1400" cap="none" spc="0">
                        <a:solidFill>
                          <a:schemeClr val="tx1"/>
                        </a:solidFill>
                        <a:effectLst/>
                        <a:latin typeface="Bookman Old Style"/>
                        <a:ea typeface="Calibri"/>
                        <a:cs typeface="Times New Roman"/>
                      </a:endParaRPr>
                    </a:p>
                  </a:txBody>
                  <a:tcPr marL="50921" marR="54558" marT="14549" marB="109116">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46062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Таблица 2"/>
          <p:cNvGraphicFramePr>
            <a:graphicFrameLocks noGrp="1"/>
          </p:cNvGraphicFramePr>
          <p:nvPr>
            <p:extLst>
              <p:ext uri="{D42A27DB-BD31-4B8C-83A1-F6EECF244321}">
                <p14:modId xmlns:p14="http://schemas.microsoft.com/office/powerpoint/2010/main" val="399743709"/>
              </p:ext>
            </p:extLst>
          </p:nvPr>
        </p:nvGraphicFramePr>
        <p:xfrm>
          <a:off x="482600" y="820249"/>
          <a:ext cx="8178800" cy="5437197"/>
        </p:xfrm>
        <a:graphic>
          <a:graphicData uri="http://schemas.openxmlformats.org/drawingml/2006/table">
            <a:tbl>
              <a:tblPr firstRow="1" firstCol="1" bandRow="1">
                <a:tableStyleId>{9D7B26C5-4107-4FEC-AEDC-1716B250A1EF}</a:tableStyleId>
              </a:tblPr>
              <a:tblGrid>
                <a:gridCol w="4091706">
                  <a:extLst>
                    <a:ext uri="{9D8B030D-6E8A-4147-A177-3AD203B41FA5}">
                      <a16:colId xmlns:a16="http://schemas.microsoft.com/office/drawing/2014/main" val="20000"/>
                    </a:ext>
                  </a:extLst>
                </a:gridCol>
                <a:gridCol w="4087094">
                  <a:extLst>
                    <a:ext uri="{9D8B030D-6E8A-4147-A177-3AD203B41FA5}">
                      <a16:colId xmlns:a16="http://schemas.microsoft.com/office/drawing/2014/main" val="20001"/>
                    </a:ext>
                  </a:extLst>
                </a:gridCol>
              </a:tblGrid>
              <a:tr h="287552">
                <a:tc>
                  <a:txBody>
                    <a:bodyPr/>
                    <a:lstStyle/>
                    <a:p>
                      <a:pPr marL="457200" algn="ctr">
                        <a:lnSpc>
                          <a:spcPct val="115000"/>
                        </a:lnSpc>
                        <a:spcAft>
                          <a:spcPts val="0"/>
                        </a:spcAft>
                      </a:pPr>
                      <a:r>
                        <a:rPr lang="en-US" sz="1500">
                          <a:effectLst/>
                          <a:latin typeface="Bookman Old Style"/>
                        </a:rPr>
                        <a:t>Internal Recruitment</a:t>
                      </a:r>
                      <a:endParaRPr lang="ru-RU" sz="1500">
                        <a:effectLst/>
                        <a:latin typeface="Bookman Old Style"/>
                        <a:ea typeface="Calibri"/>
                        <a:cs typeface="Times New Roman"/>
                      </a:endParaRPr>
                    </a:p>
                  </a:txBody>
                  <a:tcPr marL="53253" marR="53253" marT="0" marB="0"/>
                </a:tc>
                <a:tc>
                  <a:txBody>
                    <a:bodyPr/>
                    <a:lstStyle/>
                    <a:p>
                      <a:pPr marL="457200" algn="ctr">
                        <a:lnSpc>
                          <a:spcPct val="115000"/>
                        </a:lnSpc>
                        <a:spcAft>
                          <a:spcPts val="0"/>
                        </a:spcAft>
                      </a:pPr>
                      <a:r>
                        <a:rPr lang="en-US" sz="1500">
                          <a:effectLst/>
                          <a:latin typeface="Bookman Old Style"/>
                        </a:rPr>
                        <a:t>External Recruitment</a:t>
                      </a:r>
                      <a:endParaRPr lang="ru-RU" sz="1500">
                        <a:effectLst/>
                        <a:latin typeface="Bookman Old Style"/>
                        <a:ea typeface="Calibri"/>
                        <a:cs typeface="Times New Roman"/>
                      </a:endParaRPr>
                    </a:p>
                  </a:txBody>
                  <a:tcPr marL="53253" marR="53253" marT="0" marB="0"/>
                </a:tc>
                <a:extLst>
                  <a:ext uri="{0D108BD9-81ED-4DB2-BD59-A6C34878D82A}">
                    <a16:rowId xmlns:a16="http://schemas.microsoft.com/office/drawing/2014/main" val="10000"/>
                  </a:ext>
                </a:extLst>
              </a:tr>
              <a:tr h="287552">
                <a:tc gridSpan="2">
                  <a:txBody>
                    <a:bodyPr/>
                    <a:lstStyle/>
                    <a:p>
                      <a:pPr marL="457200" algn="ctr">
                        <a:lnSpc>
                          <a:spcPct val="115000"/>
                        </a:lnSpc>
                        <a:spcAft>
                          <a:spcPts val="0"/>
                        </a:spcAft>
                      </a:pPr>
                      <a:r>
                        <a:rPr lang="ru-RU" sz="1500" err="1">
                          <a:effectLst/>
                          <a:latin typeface="Bookman Old Style"/>
                        </a:rPr>
                        <a:t>Advantages</a:t>
                      </a:r>
                      <a:endParaRPr lang="ru-RU" sz="1500" err="1">
                        <a:effectLst/>
                        <a:latin typeface="Bookman Old Style"/>
                        <a:ea typeface="Calibri"/>
                        <a:cs typeface="Times New Roman"/>
                      </a:endParaRPr>
                    </a:p>
                  </a:txBody>
                  <a:tcPr marL="53253" marR="53253" marT="0" marB="0"/>
                </a:tc>
                <a:tc hMerge="1">
                  <a:txBody>
                    <a:bodyPr/>
                    <a:lstStyle/>
                    <a:p>
                      <a:endParaRPr lang="ru-RU"/>
                    </a:p>
                  </a:txBody>
                  <a:tcPr/>
                </a:tc>
                <a:extLst>
                  <a:ext uri="{0D108BD9-81ED-4DB2-BD59-A6C34878D82A}">
                    <a16:rowId xmlns:a16="http://schemas.microsoft.com/office/drawing/2014/main" val="10001"/>
                  </a:ext>
                </a:extLst>
              </a:tr>
              <a:tr h="296408">
                <a:tc>
                  <a:txBody>
                    <a:bodyPr/>
                    <a:lstStyle/>
                    <a:p>
                      <a:pPr algn="just">
                        <a:lnSpc>
                          <a:spcPct val="120000"/>
                        </a:lnSpc>
                        <a:spcAft>
                          <a:spcPts val="0"/>
                        </a:spcAft>
                      </a:pPr>
                      <a:r>
                        <a:rPr lang="en-US" sz="1500">
                          <a:effectLst/>
                          <a:latin typeface="Bookman Old Style"/>
                        </a:rPr>
                        <a:t>Cheaper and quicker to recruit</a:t>
                      </a:r>
                      <a:endParaRPr lang="ru-RU" sz="1500">
                        <a:effectLst/>
                        <a:latin typeface="Bookman Old Style"/>
                        <a:ea typeface="Calibri"/>
                        <a:cs typeface="Times New Roman"/>
                      </a:endParaRPr>
                    </a:p>
                  </a:txBody>
                  <a:tcPr marL="53253" marR="53253" marT="0" marB="0"/>
                </a:tc>
                <a:tc>
                  <a:txBody>
                    <a:bodyPr/>
                    <a:lstStyle/>
                    <a:p>
                      <a:pPr algn="just">
                        <a:lnSpc>
                          <a:spcPct val="115000"/>
                        </a:lnSpc>
                        <a:spcAft>
                          <a:spcPts val="0"/>
                        </a:spcAft>
                      </a:pPr>
                      <a:r>
                        <a:rPr lang="en-US" sz="1500">
                          <a:effectLst/>
                          <a:latin typeface="Bookman Old Style"/>
                        </a:rPr>
                        <a:t>Outside people bring in new ideas</a:t>
                      </a:r>
                      <a:endParaRPr lang="ru-RU" sz="1500">
                        <a:effectLst/>
                        <a:latin typeface="Bookman Old Style"/>
                        <a:ea typeface="Calibri"/>
                        <a:cs typeface="Times New Roman"/>
                      </a:endParaRPr>
                    </a:p>
                  </a:txBody>
                  <a:tcPr marL="53253" marR="53253" marT="0" marB="0"/>
                </a:tc>
                <a:extLst>
                  <a:ext uri="{0D108BD9-81ED-4DB2-BD59-A6C34878D82A}">
                    <a16:rowId xmlns:a16="http://schemas.microsoft.com/office/drawing/2014/main" val="10002"/>
                  </a:ext>
                </a:extLst>
              </a:tr>
              <a:tr h="579778">
                <a:tc>
                  <a:txBody>
                    <a:bodyPr/>
                    <a:lstStyle/>
                    <a:p>
                      <a:pPr algn="just">
                        <a:lnSpc>
                          <a:spcPct val="120000"/>
                        </a:lnSpc>
                        <a:spcAft>
                          <a:spcPts val="0"/>
                        </a:spcAft>
                      </a:pPr>
                      <a:r>
                        <a:rPr lang="en-US" sz="1500">
                          <a:effectLst/>
                          <a:latin typeface="Bookman Old Style"/>
                        </a:rPr>
                        <a:t>People already familiar with the business and how it operates</a:t>
                      </a:r>
                      <a:endParaRPr lang="ru-RU" sz="1500">
                        <a:effectLst/>
                        <a:latin typeface="Bookman Old Style"/>
                        <a:ea typeface="Calibri"/>
                        <a:cs typeface="Times New Roman"/>
                      </a:endParaRPr>
                    </a:p>
                  </a:txBody>
                  <a:tcPr marL="53253" marR="53253" marT="0" marB="0"/>
                </a:tc>
                <a:tc>
                  <a:txBody>
                    <a:bodyPr/>
                    <a:lstStyle/>
                    <a:p>
                      <a:pPr marL="457200" algn="just">
                        <a:lnSpc>
                          <a:spcPct val="115000"/>
                        </a:lnSpc>
                        <a:spcAft>
                          <a:spcPts val="0"/>
                        </a:spcAft>
                      </a:pPr>
                      <a:r>
                        <a:rPr lang="en-US" sz="1500">
                          <a:effectLst/>
                          <a:latin typeface="Bookman Old Style"/>
                        </a:rPr>
                        <a:t>Larger pool of workers from which to find the best candidate</a:t>
                      </a:r>
                      <a:endParaRPr lang="ru-RU" sz="1500">
                        <a:effectLst/>
                        <a:latin typeface="Bookman Old Style"/>
                        <a:ea typeface="Calibri"/>
                        <a:cs typeface="Times New Roman"/>
                      </a:endParaRPr>
                    </a:p>
                  </a:txBody>
                  <a:tcPr marL="53253" marR="53253" marT="0" marB="0"/>
                </a:tc>
                <a:extLst>
                  <a:ext uri="{0D108BD9-81ED-4DB2-BD59-A6C34878D82A}">
                    <a16:rowId xmlns:a16="http://schemas.microsoft.com/office/drawing/2014/main" val="10003"/>
                  </a:ext>
                </a:extLst>
              </a:tr>
              <a:tr h="579778">
                <a:tc>
                  <a:txBody>
                    <a:bodyPr/>
                    <a:lstStyle/>
                    <a:p>
                      <a:pPr algn="just">
                        <a:lnSpc>
                          <a:spcPct val="120000"/>
                        </a:lnSpc>
                        <a:spcAft>
                          <a:spcPts val="0"/>
                        </a:spcAft>
                      </a:pPr>
                      <a:r>
                        <a:rPr lang="en-US" sz="1500">
                          <a:effectLst/>
                          <a:latin typeface="Bookman Old Style"/>
                        </a:rPr>
                        <a:t>Provides opportunities for promotion with in the business – can be motivating</a:t>
                      </a:r>
                      <a:endParaRPr lang="ru-RU" sz="1500">
                        <a:effectLst/>
                        <a:latin typeface="Bookman Old Style"/>
                        <a:ea typeface="Calibri"/>
                        <a:cs typeface="Times New Roman"/>
                      </a:endParaRPr>
                    </a:p>
                  </a:txBody>
                  <a:tcPr marL="53253" marR="53253" marT="0" marB="0"/>
                </a:tc>
                <a:tc rowSpan="2">
                  <a:txBody>
                    <a:bodyPr/>
                    <a:lstStyle/>
                    <a:p>
                      <a:pPr marL="457200" algn="just">
                        <a:lnSpc>
                          <a:spcPct val="115000"/>
                        </a:lnSpc>
                        <a:spcAft>
                          <a:spcPts val="0"/>
                        </a:spcAft>
                      </a:pPr>
                      <a:r>
                        <a:rPr lang="en-US" sz="1500">
                          <a:effectLst/>
                          <a:latin typeface="Bookman Old Style"/>
                        </a:rPr>
                        <a:t>People have a wider range of experience</a:t>
                      </a:r>
                      <a:endParaRPr lang="ru-RU" sz="1500">
                        <a:effectLst/>
                        <a:latin typeface="Bookman Old Style"/>
                        <a:ea typeface="Calibri"/>
                        <a:cs typeface="Times New Roman"/>
                      </a:endParaRPr>
                    </a:p>
                  </a:txBody>
                  <a:tcPr marL="53253" marR="53253" marT="0" marB="0"/>
                </a:tc>
                <a:extLst>
                  <a:ext uri="{0D108BD9-81ED-4DB2-BD59-A6C34878D82A}">
                    <a16:rowId xmlns:a16="http://schemas.microsoft.com/office/drawing/2014/main" val="10004"/>
                  </a:ext>
                </a:extLst>
              </a:tr>
              <a:tr h="579778">
                <a:tc>
                  <a:txBody>
                    <a:bodyPr/>
                    <a:lstStyle/>
                    <a:p>
                      <a:pPr algn="just">
                        <a:lnSpc>
                          <a:spcPct val="120000"/>
                        </a:lnSpc>
                        <a:spcAft>
                          <a:spcPts val="0"/>
                        </a:spcAft>
                      </a:pPr>
                      <a:r>
                        <a:rPr lang="en-US" sz="1500">
                          <a:effectLst/>
                          <a:latin typeface="Bookman Old Style"/>
                        </a:rPr>
                        <a:t>Business already knows the strengths and weaknesses of candidates</a:t>
                      </a:r>
                      <a:endParaRPr lang="ru-RU" sz="1500">
                        <a:effectLst/>
                        <a:latin typeface="Bookman Old Style"/>
                        <a:ea typeface="Calibri"/>
                        <a:cs typeface="Times New Roman"/>
                      </a:endParaRPr>
                    </a:p>
                  </a:txBody>
                  <a:tcPr marL="53253" marR="53253" marT="0" marB="0"/>
                </a:tc>
                <a:tc vMerge="1">
                  <a:txBody>
                    <a:bodyPr/>
                    <a:lstStyle/>
                    <a:p>
                      <a:endParaRPr lang="ru-RU"/>
                    </a:p>
                  </a:txBody>
                  <a:tcPr/>
                </a:tc>
                <a:extLst>
                  <a:ext uri="{0D108BD9-81ED-4DB2-BD59-A6C34878D82A}">
                    <a16:rowId xmlns:a16="http://schemas.microsoft.com/office/drawing/2014/main" val="10005"/>
                  </a:ext>
                </a:extLst>
              </a:tr>
              <a:tr h="287552">
                <a:tc gridSpan="2">
                  <a:txBody>
                    <a:bodyPr/>
                    <a:lstStyle/>
                    <a:p>
                      <a:pPr marL="457200" algn="ctr">
                        <a:lnSpc>
                          <a:spcPct val="115000"/>
                        </a:lnSpc>
                        <a:spcAft>
                          <a:spcPts val="0"/>
                        </a:spcAft>
                      </a:pPr>
                      <a:r>
                        <a:rPr lang="ru-RU" sz="1500" err="1">
                          <a:effectLst/>
                          <a:latin typeface="Bookman Old Style"/>
                        </a:rPr>
                        <a:t>Disadvantages</a:t>
                      </a:r>
                      <a:endParaRPr lang="ru-RU" sz="1500" err="1">
                        <a:effectLst/>
                        <a:latin typeface="Bookman Old Style"/>
                        <a:ea typeface="Calibri"/>
                        <a:cs typeface="Times New Roman"/>
                      </a:endParaRPr>
                    </a:p>
                  </a:txBody>
                  <a:tcPr marL="53253" marR="53253" marT="0" marB="0"/>
                </a:tc>
                <a:tc hMerge="1">
                  <a:txBody>
                    <a:bodyPr/>
                    <a:lstStyle/>
                    <a:p>
                      <a:endParaRPr lang="ru-RU"/>
                    </a:p>
                  </a:txBody>
                  <a:tcPr/>
                </a:tc>
                <a:extLst>
                  <a:ext uri="{0D108BD9-81ED-4DB2-BD59-A6C34878D82A}">
                    <a16:rowId xmlns:a16="http://schemas.microsoft.com/office/drawing/2014/main" val="10006"/>
                  </a:ext>
                </a:extLst>
              </a:tr>
              <a:tr h="579778">
                <a:tc>
                  <a:txBody>
                    <a:bodyPr/>
                    <a:lstStyle/>
                    <a:p>
                      <a:pPr algn="just">
                        <a:lnSpc>
                          <a:spcPct val="120000"/>
                        </a:lnSpc>
                        <a:spcAft>
                          <a:spcPts val="0"/>
                        </a:spcAft>
                      </a:pPr>
                      <a:r>
                        <a:rPr lang="en-US" sz="1500">
                          <a:effectLst/>
                          <a:latin typeface="Bookman Old Style"/>
                        </a:rPr>
                        <a:t>Limits the number of potential applicants</a:t>
                      </a:r>
                      <a:endParaRPr lang="ru-RU" sz="1500">
                        <a:effectLst/>
                        <a:latin typeface="Bookman Old Style"/>
                        <a:ea typeface="Calibri"/>
                        <a:cs typeface="Times New Roman"/>
                      </a:endParaRPr>
                    </a:p>
                  </a:txBody>
                  <a:tcPr marL="53253" marR="53253" marT="0" marB="0"/>
                </a:tc>
                <a:tc>
                  <a:txBody>
                    <a:bodyPr/>
                    <a:lstStyle/>
                    <a:p>
                      <a:pPr marL="457200" algn="just">
                        <a:lnSpc>
                          <a:spcPct val="115000"/>
                        </a:lnSpc>
                        <a:spcAft>
                          <a:spcPts val="0"/>
                        </a:spcAft>
                      </a:pPr>
                      <a:r>
                        <a:rPr lang="en-US" sz="1500">
                          <a:effectLst/>
                          <a:latin typeface="Bookman Old Style"/>
                        </a:rPr>
                        <a:t>Longer process</a:t>
                      </a:r>
                      <a:endParaRPr lang="ru-RU" sz="1500">
                        <a:effectLst/>
                        <a:latin typeface="Bookman Old Style"/>
                        <a:ea typeface="Calibri"/>
                        <a:cs typeface="Times New Roman"/>
                      </a:endParaRPr>
                    </a:p>
                  </a:txBody>
                  <a:tcPr marL="53253" marR="53253" marT="0" marB="0"/>
                </a:tc>
                <a:extLst>
                  <a:ext uri="{0D108BD9-81ED-4DB2-BD59-A6C34878D82A}">
                    <a16:rowId xmlns:a16="http://schemas.microsoft.com/office/drawing/2014/main" val="10007"/>
                  </a:ext>
                </a:extLst>
              </a:tr>
              <a:tr h="579778">
                <a:tc>
                  <a:txBody>
                    <a:bodyPr/>
                    <a:lstStyle/>
                    <a:p>
                      <a:pPr algn="just">
                        <a:lnSpc>
                          <a:spcPct val="120000"/>
                        </a:lnSpc>
                        <a:spcAft>
                          <a:spcPts val="0"/>
                        </a:spcAft>
                      </a:pPr>
                      <a:r>
                        <a:rPr lang="en-US" sz="1500">
                          <a:effectLst/>
                          <a:latin typeface="Bookman Old Style"/>
                        </a:rPr>
                        <a:t>No new ideas can be introduced from outside</a:t>
                      </a:r>
                      <a:endParaRPr lang="ru-RU" sz="1500">
                        <a:effectLst/>
                        <a:latin typeface="Bookman Old Style"/>
                        <a:ea typeface="Calibri"/>
                        <a:cs typeface="Times New Roman"/>
                      </a:endParaRPr>
                    </a:p>
                  </a:txBody>
                  <a:tcPr marL="53253" marR="53253" marT="0" marB="0"/>
                </a:tc>
                <a:tc>
                  <a:txBody>
                    <a:bodyPr/>
                    <a:lstStyle/>
                    <a:p>
                      <a:pPr marL="457200" algn="just">
                        <a:lnSpc>
                          <a:spcPct val="115000"/>
                        </a:lnSpc>
                        <a:spcAft>
                          <a:spcPts val="0"/>
                        </a:spcAft>
                      </a:pPr>
                      <a:r>
                        <a:rPr lang="en-US" sz="1500">
                          <a:effectLst/>
                          <a:latin typeface="Bookman Old Style"/>
                        </a:rPr>
                        <a:t>More expensive process due to advertising and interviews required</a:t>
                      </a:r>
                      <a:endParaRPr lang="ru-RU" sz="1500">
                        <a:effectLst/>
                        <a:latin typeface="Bookman Old Style"/>
                        <a:ea typeface="Calibri"/>
                        <a:cs typeface="Times New Roman"/>
                      </a:endParaRPr>
                    </a:p>
                  </a:txBody>
                  <a:tcPr marL="53253" marR="53253" marT="0" marB="0"/>
                </a:tc>
                <a:extLst>
                  <a:ext uri="{0D108BD9-81ED-4DB2-BD59-A6C34878D82A}">
                    <a16:rowId xmlns:a16="http://schemas.microsoft.com/office/drawing/2014/main" val="10008"/>
                  </a:ext>
                </a:extLst>
              </a:tr>
              <a:tr h="579778">
                <a:tc>
                  <a:txBody>
                    <a:bodyPr/>
                    <a:lstStyle/>
                    <a:p>
                      <a:pPr algn="just">
                        <a:lnSpc>
                          <a:spcPct val="120000"/>
                        </a:lnSpc>
                        <a:spcAft>
                          <a:spcPts val="0"/>
                        </a:spcAft>
                      </a:pPr>
                      <a:r>
                        <a:rPr lang="en-US" sz="1500">
                          <a:effectLst/>
                          <a:latin typeface="Bookman Old Style"/>
                        </a:rPr>
                        <a:t>May cause resentment amongst candidates not appointed</a:t>
                      </a:r>
                      <a:endParaRPr lang="ru-RU" sz="1500">
                        <a:effectLst/>
                        <a:latin typeface="Bookman Old Style"/>
                        <a:ea typeface="Calibri"/>
                        <a:cs typeface="Times New Roman"/>
                      </a:endParaRPr>
                    </a:p>
                  </a:txBody>
                  <a:tcPr marL="53253" marR="53253" marT="0" marB="0"/>
                </a:tc>
                <a:tc rowSpan="2">
                  <a:txBody>
                    <a:bodyPr/>
                    <a:lstStyle/>
                    <a:p>
                      <a:pPr marL="457200" algn="just">
                        <a:lnSpc>
                          <a:spcPct val="115000"/>
                        </a:lnSpc>
                        <a:spcAft>
                          <a:spcPts val="0"/>
                        </a:spcAft>
                      </a:pPr>
                      <a:r>
                        <a:rPr lang="en-US" sz="1500">
                          <a:effectLst/>
                          <a:latin typeface="Bookman Old Style"/>
                        </a:rPr>
                        <a:t>Selection process may not be effective enough to reveal the best candidate</a:t>
                      </a:r>
                      <a:endParaRPr lang="ru-RU" sz="1500">
                        <a:effectLst/>
                        <a:latin typeface="Bookman Old Style"/>
                        <a:ea typeface="Calibri"/>
                        <a:cs typeface="Times New Roman"/>
                      </a:endParaRPr>
                    </a:p>
                  </a:txBody>
                  <a:tcPr marL="53253" marR="53253" marT="0" marB="0"/>
                </a:tc>
                <a:extLst>
                  <a:ext uri="{0D108BD9-81ED-4DB2-BD59-A6C34878D82A}">
                    <a16:rowId xmlns:a16="http://schemas.microsoft.com/office/drawing/2014/main" val="10009"/>
                  </a:ext>
                </a:extLst>
              </a:tr>
              <a:tr h="579778">
                <a:tc>
                  <a:txBody>
                    <a:bodyPr/>
                    <a:lstStyle/>
                    <a:p>
                      <a:pPr algn="just">
                        <a:lnSpc>
                          <a:spcPct val="120000"/>
                        </a:lnSpc>
                        <a:spcAft>
                          <a:spcPts val="0"/>
                        </a:spcAft>
                      </a:pPr>
                      <a:r>
                        <a:rPr lang="en-US" sz="1500">
                          <a:effectLst/>
                          <a:latin typeface="Bookman Old Style"/>
                        </a:rPr>
                        <a:t>Creates another vacancy which needs to be filled</a:t>
                      </a:r>
                      <a:endParaRPr lang="ru-RU" sz="1500">
                        <a:effectLst/>
                        <a:latin typeface="Bookman Old Style"/>
                        <a:ea typeface="Calibri"/>
                        <a:cs typeface="Times New Roman"/>
                      </a:endParaRPr>
                    </a:p>
                  </a:txBody>
                  <a:tcPr marL="53253" marR="53253" marT="0" marB="0"/>
                </a:tc>
                <a:tc vMerge="1">
                  <a:txBody>
                    <a:bodyPr/>
                    <a:lstStyle/>
                    <a:p>
                      <a:endParaRPr lang="ru-RU"/>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1285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3D7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3D767E"/>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832485" y="4277356"/>
            <a:ext cx="7475220" cy="1560320"/>
          </a:xfrm>
        </p:spPr>
        <p:txBody>
          <a:bodyPr vert="horz" lIns="91440" tIns="45720" rIns="91440" bIns="45720" rtlCol="0" anchor="b">
            <a:normAutofit/>
          </a:bodyPr>
          <a:lstStyle/>
          <a:p>
            <a:pPr algn="ctr" defTabSz="914400"/>
            <a:r>
              <a:rPr lang="en-US" sz="5000" b="1" dirty="0">
                <a:solidFill>
                  <a:srgbClr val="3D767E"/>
                </a:solidFill>
                <a:effectLst>
                  <a:outerShdw blurRad="38100" dist="38100" dir="2700000" algn="tl">
                    <a:srgbClr val="000000">
                      <a:alpha val="43137"/>
                    </a:srgbClr>
                  </a:outerShdw>
                </a:effectLst>
                <a:latin typeface="Bookman Old Style"/>
              </a:rPr>
              <a:t>CATEGORIES OF EMPLOYEES</a:t>
            </a:r>
          </a:p>
        </p:txBody>
      </p:sp>
      <p:pic>
        <p:nvPicPr>
          <p:cNvPr id="4" name="Рисунок 4" descr="Изображение выглядит как текст, знак, игрушка&#10;&#10;Автоматически созданное описание">
            <a:extLst>
              <a:ext uri="{FF2B5EF4-FFF2-40B4-BE49-F238E27FC236}">
                <a16:creationId xmlns:a16="http://schemas.microsoft.com/office/drawing/2014/main" id="{2CC3F088-A6BD-5322-B19E-57ED7F4AD355}"/>
              </a:ext>
            </a:extLst>
          </p:cNvPr>
          <p:cNvPicPr>
            <a:picLocks noChangeAspect="1"/>
          </p:cNvPicPr>
          <p:nvPr/>
        </p:nvPicPr>
        <p:blipFill rotWithShape="1">
          <a:blip r:embed="rId2"/>
          <a:srcRect t="3214" r="2" b="15107"/>
          <a:stretch/>
        </p:blipFill>
        <p:spPr>
          <a:xfrm>
            <a:off x="182880" y="256540"/>
            <a:ext cx="8778240" cy="3764276"/>
          </a:xfrm>
          <a:prstGeom prst="rect">
            <a:avLst/>
          </a:prstGeom>
        </p:spPr>
      </p:pic>
    </p:spTree>
    <p:extLst>
      <p:ext uri="{BB962C8B-B14F-4D97-AF65-F5344CB8AC3E}">
        <p14:creationId xmlns:p14="http://schemas.microsoft.com/office/powerpoint/2010/main" val="281853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Картинки по запросу internal and external recruitment"/>
          <p:cNvPicPr>
            <a:picLocks noChangeAspect="1" noChangeArrowheads="1"/>
          </p:cNvPicPr>
          <p:nvPr/>
        </p:nvPicPr>
        <p:blipFill rotWithShape="1">
          <a:blip r:embed="rId2">
            <a:extLst>
              <a:ext uri="{28A0092B-C50C-407E-A947-70E740481C1C}">
                <a14:useLocalDpi xmlns:a14="http://schemas.microsoft.com/office/drawing/2010/main" val="0"/>
              </a:ext>
            </a:extLst>
          </a:blip>
          <a:srcRect l="16210" r="7458" b="1"/>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useBgFill="1">
        <p:nvSpPr>
          <p:cNvPr id="6153" name="Freeform: Shape 615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Заголовок 1"/>
          <p:cNvSpPr>
            <a:spLocks noGrp="1"/>
          </p:cNvSpPr>
          <p:nvPr>
            <p:ph type="title"/>
          </p:nvPr>
        </p:nvSpPr>
        <p:spPr>
          <a:xfrm>
            <a:off x="778356" y="1071350"/>
            <a:ext cx="3581372" cy="1339382"/>
          </a:xfrm>
        </p:spPr>
        <p:txBody>
          <a:bodyPr vert="horz" lIns="91440" tIns="45720" rIns="91440" bIns="45720" rtlCol="0" anchor="ctr">
            <a:normAutofit fontScale="90000"/>
          </a:bodyPr>
          <a:lstStyle/>
          <a:p>
            <a:pPr algn="ctr" defTabSz="914400"/>
            <a:r>
              <a:rPr lang="en-US" sz="2900" b="1" dirty="0">
                <a:effectLst>
                  <a:outerShdw blurRad="38100" dist="38100" dir="2700000" algn="tl">
                    <a:srgbClr val="000000">
                      <a:alpha val="43137"/>
                    </a:srgbClr>
                  </a:outerShdw>
                </a:effectLst>
                <a:latin typeface="Bookman Old Style"/>
              </a:rPr>
              <a:t>Key Differences between Internal and External Recruitment</a:t>
            </a:r>
          </a:p>
        </p:txBody>
      </p:sp>
      <p:sp>
        <p:nvSpPr>
          <p:cNvPr id="615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499"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Прямоугольник 2"/>
          <p:cNvSpPr/>
          <p:nvPr/>
        </p:nvSpPr>
        <p:spPr>
          <a:xfrm>
            <a:off x="891989" y="2547257"/>
            <a:ext cx="3343834" cy="3109740"/>
          </a:xfrm>
          <a:prstGeom prst="rect">
            <a:avLst/>
          </a:prstGeom>
        </p:spPr>
        <p:txBody>
          <a:bodyPr vert="horz" lIns="91440" tIns="45720" rIns="91440" bIns="45720" rtlCol="0" anchor="ctr">
            <a:normAutofit/>
          </a:bodyPr>
          <a:lstStyle/>
          <a:p>
            <a:pPr lvl="0">
              <a:lnSpc>
                <a:spcPct val="90000"/>
              </a:lnSpc>
              <a:spcAft>
                <a:spcPts val="600"/>
              </a:spcAft>
            </a:pPr>
            <a:r>
              <a:rPr lang="en-US" sz="1700" dirty="0">
                <a:latin typeface="Bookman Old Style"/>
              </a:rPr>
              <a:t>1. Internal Recruitment refers to a source of recruiting manpower which is already existing within the organization. External Recruitment is a little different as it involves the hunting of prospective employees from outside the organization.</a:t>
            </a:r>
            <a:endParaRPr lang="ru-RU">
              <a:latin typeface="Bookman Old Style"/>
            </a:endParaRPr>
          </a:p>
        </p:txBody>
      </p:sp>
    </p:spTree>
    <p:extLst>
      <p:ext uri="{BB962C8B-B14F-4D97-AF65-F5344CB8AC3E}">
        <p14:creationId xmlns:p14="http://schemas.microsoft.com/office/powerpoint/2010/main" val="2849178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3" name="Freeform: Shape 1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5" name="Freeform: Shape 1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Заголовок 1">
            <a:extLst>
              <a:ext uri="{FF2B5EF4-FFF2-40B4-BE49-F238E27FC236}">
                <a16:creationId xmlns:a16="http://schemas.microsoft.com/office/drawing/2014/main" id="{8BDB18AC-71DE-12F1-755B-486E053F716F}"/>
              </a:ext>
            </a:extLst>
          </p:cNvPr>
          <p:cNvSpPr>
            <a:spLocks noGrp="1"/>
          </p:cNvSpPr>
          <p:nvPr>
            <p:ph type="title"/>
          </p:nvPr>
        </p:nvSpPr>
        <p:spPr>
          <a:xfrm>
            <a:off x="342900" y="723406"/>
            <a:ext cx="2728360" cy="3826728"/>
          </a:xfrm>
        </p:spPr>
        <p:txBody>
          <a:bodyPr vert="horz" lIns="91440" tIns="45720" rIns="91440" bIns="45720" rtlCol="0" anchor="b">
            <a:normAutofit/>
          </a:bodyPr>
          <a:lstStyle/>
          <a:p>
            <a:pPr algn="ctr" defTabSz="914400"/>
            <a:r>
              <a:rPr lang="en-US" sz="2200" kern="1200" dirty="0">
                <a:latin typeface="Bookman Old Style"/>
              </a:rPr>
              <a:t>2. Internal recruitment does not require induction training, whereas, in external recruitment, induction training is a must.</a:t>
            </a:r>
          </a:p>
        </p:txBody>
      </p:sp>
      <p:pic>
        <p:nvPicPr>
          <p:cNvPr id="4" name="Picture 3" descr="Изображение выглядит как текст&#10;&#10;Автоматически созданное описание">
            <a:extLst>
              <a:ext uri="{FF2B5EF4-FFF2-40B4-BE49-F238E27FC236}">
                <a16:creationId xmlns:a16="http://schemas.microsoft.com/office/drawing/2014/main" id="{B366EE91-16A2-9A16-A3ED-71A4FB391B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87188" y="1668714"/>
            <a:ext cx="4973506" cy="352057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3937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5228"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55228"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228" y="0"/>
            <a:ext cx="342382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9F46B74-267C-0845-EA5E-5E8C36C5ABCF}"/>
              </a:ext>
            </a:extLst>
          </p:cNvPr>
          <p:cNvSpPr>
            <a:spLocks noGrp="1"/>
          </p:cNvSpPr>
          <p:nvPr>
            <p:ph type="title"/>
          </p:nvPr>
        </p:nvSpPr>
        <p:spPr>
          <a:xfrm>
            <a:off x="787282" y="1288913"/>
            <a:ext cx="2943762" cy="3072393"/>
          </a:xfrm>
        </p:spPr>
        <p:txBody>
          <a:bodyPr vert="horz" lIns="91440" tIns="45720" rIns="91440" bIns="45720" rtlCol="0" anchor="b">
            <a:normAutofit/>
          </a:bodyPr>
          <a:lstStyle/>
          <a:p>
            <a:pPr defTabSz="914400"/>
            <a:r>
              <a:rPr lang="en-US" sz="1600" kern="1200" dirty="0">
                <a:latin typeface="Bookman Old Style"/>
              </a:rPr>
              <a:t>3. Internal Recruitment is faster than external recruitment because external recruitment involves stages like advertising and inviting applications, screening of applications, short listing, conducting an examination and interview, selection, placement, training, testing, induction, etc.</a:t>
            </a:r>
          </a:p>
          <a:p>
            <a:pPr defTabSz="914400"/>
            <a:endParaRPr lang="en-US" sz="1600" kern="1200" dirty="0">
              <a:latin typeface="Bookman Old Style"/>
            </a:endParaRPr>
          </a:p>
        </p:txBody>
      </p:sp>
      <p:grpSp>
        <p:nvGrpSpPr>
          <p:cNvPr id="17" name="Group 16">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1533" y="73152"/>
            <a:ext cx="884223" cy="232963"/>
            <a:chOff x="7763256" y="73152"/>
            <a:chExt cx="1178966" cy="232963"/>
          </a:xfrm>
        </p:grpSpPr>
        <p:sp>
          <p:nvSpPr>
            <p:cNvPr id="18"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descr="Картинки по запросу fast">
            <a:extLst>
              <a:ext uri="{FF2B5EF4-FFF2-40B4-BE49-F238E27FC236}">
                <a16:creationId xmlns:a16="http://schemas.microsoft.com/office/drawing/2014/main" id="{B1D66692-4A49-F7D9-BFDB-48EFFE9680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214553" y="2114926"/>
            <a:ext cx="4644735" cy="2653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60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9F4BAD3-5373-41AC-30B1-D8633C0BFA15}"/>
              </a:ext>
            </a:extLst>
          </p:cNvPr>
          <p:cNvSpPr>
            <a:spLocks noGrp="1"/>
          </p:cNvSpPr>
          <p:nvPr>
            <p:ph type="title"/>
          </p:nvPr>
        </p:nvSpPr>
        <p:spPr>
          <a:xfrm>
            <a:off x="802452" y="1152144"/>
            <a:ext cx="3131448" cy="3072393"/>
          </a:xfrm>
        </p:spPr>
        <p:txBody>
          <a:bodyPr vert="horz" lIns="91440" tIns="45720" rIns="91440" bIns="45720" rtlCol="0" anchor="b">
            <a:normAutofit/>
          </a:bodyPr>
          <a:lstStyle/>
          <a:p>
            <a:pPr defTabSz="914400"/>
            <a:r>
              <a:rPr lang="en-US" sz="2300" kern="1200" dirty="0">
                <a:latin typeface="Bookman Old Style"/>
              </a:rPr>
              <a:t>4. The basis for internal recruitment is merit cum seniority, but the basis of external recruitment is merit cum qualification.</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5228"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7EFC8B0-BA79-487C-9B2D-244FD28C3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1540" y="73152"/>
            <a:ext cx="884223" cy="232963"/>
            <a:chOff x="1188720" y="73152"/>
            <a:chExt cx="1178966" cy="232963"/>
          </a:xfrm>
        </p:grpSpPr>
        <p:sp>
          <p:nvSpPr>
            <p:cNvPr id="16" name="Rectangle 64">
              <a:extLst>
                <a:ext uri="{FF2B5EF4-FFF2-40B4-BE49-F238E27FC236}">
                  <a16:creationId xmlns:a16="http://schemas.microsoft.com/office/drawing/2014/main" id="{625847B9-BDFD-41A5-9C76-ADF63FEB9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543DA088-4A6C-4B70-A1BD-93BF968FB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3D107A1F-AB10-4761-B249-CF61E4A1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322A2ED9-9343-4BF9-8AAD-F7F473ED5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84B1C7D2-9D3A-4D47-94E8-635DB802B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7971123-E6C6-41F4-A868-CE71A5A79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6C5C7061-527D-498C-BCE8-AE1079A8B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E6E3A9F3-F372-4BEE-BF02-8D7E82F9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1A530C9A-DA0D-46BD-AB2B-27FB028E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73DBEE6-BB99-4FC1-8363-A36890BD3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DE52DA8E-7D9E-4DDA-91A9-E6F12A9A9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DF62E2E9-2B64-4003-9B18-08A28718B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FF289322-6350-4440-8F34-71AD51003A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D6E4005-4648-4351-946E-EAFB8CB8E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A39DB75-07C4-4922-9B89-33445E05C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6EF4F118-0A5E-4768-ADC2-4AFC817CA9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95CF56B3-23B3-42E1-AAA1-4FA75BABA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EF5D08C1-A2F5-48D0-8321-A60CD6F41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6283A081-DA50-4116-B883-74F49D7FD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EA21E39-BF3E-4674-A0A3-75056D156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4" descr="Картинки по запросу qualification">
            <a:extLst>
              <a:ext uri="{FF2B5EF4-FFF2-40B4-BE49-F238E27FC236}">
                <a16:creationId xmlns:a16="http://schemas.microsoft.com/office/drawing/2014/main" id="{054DD106-3DBD-DADD-BAEA-390FD939B3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30" r="2" b="11180"/>
          <a:stretch/>
        </p:blipFill>
        <p:spPr bwMode="auto">
          <a:xfrm>
            <a:off x="4064923" y="10"/>
            <a:ext cx="5079077" cy="3233974"/>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455228"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Картинки по запросу seniority">
            <a:extLst>
              <a:ext uri="{FF2B5EF4-FFF2-40B4-BE49-F238E27FC236}">
                <a16:creationId xmlns:a16="http://schemas.microsoft.com/office/drawing/2014/main" id="{9257B2B8-E156-9D07-E84D-CBE12B78E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6" r="-1" b="-1"/>
          <a:stretch/>
        </p:blipFill>
        <p:spPr bwMode="auto">
          <a:xfrm>
            <a:off x="4064924" y="3248272"/>
            <a:ext cx="5079076" cy="360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933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Freeform: Shape 10248">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Прямоугольник 2"/>
          <p:cNvSpPr/>
          <p:nvPr/>
        </p:nvSpPr>
        <p:spPr>
          <a:xfrm>
            <a:off x="482601" y="643467"/>
            <a:ext cx="4149284" cy="4567137"/>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3500" kern="1200" dirty="0">
                <a:latin typeface="Bookman Old Style"/>
                <a:ea typeface="+mj-ea"/>
                <a:cs typeface="+mj-cs"/>
              </a:rPr>
              <a:t>5. Internal Recruitment is a cost effective process. However, External Recruitment requires a large amount of investment.</a:t>
            </a:r>
          </a:p>
        </p:txBody>
      </p:sp>
      <p:pic>
        <p:nvPicPr>
          <p:cNvPr id="10242" name="Picture 2" descr="Картинки по запросу cost effectivenes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54689" y="2316987"/>
            <a:ext cx="3706710" cy="222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465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Freeform: Shape 1127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Прямоугольник 2"/>
          <p:cNvSpPr/>
          <p:nvPr/>
        </p:nvSpPr>
        <p:spPr>
          <a:xfrm>
            <a:off x="482601" y="643467"/>
            <a:ext cx="3465438" cy="4567137"/>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en-US" sz="3800" kern="1200" dirty="0">
                <a:latin typeface="Bookman Old Style"/>
                <a:ea typeface="+mj-ea"/>
                <a:cs typeface="+mj-cs"/>
              </a:rPr>
              <a:t>6. In internal recruitment, the choice is very limited which is not in the case of external recruitment.</a:t>
            </a:r>
          </a:p>
        </p:txBody>
      </p:sp>
      <p:pic>
        <p:nvPicPr>
          <p:cNvPr id="11266" name="Picture 2" descr="Картинки по запросу choic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54689" y="1950949"/>
            <a:ext cx="3706710" cy="295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76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alculator, pen, compass, money and a paper with graphs printed on it">
            <a:extLst>
              <a:ext uri="{FF2B5EF4-FFF2-40B4-BE49-F238E27FC236}">
                <a16:creationId xmlns:a16="http://schemas.microsoft.com/office/drawing/2014/main" id="{3F673893-8F9D-9092-1392-D02783D52A79}"/>
              </a:ext>
            </a:extLst>
          </p:cNvPr>
          <p:cNvPicPr>
            <a:picLocks noChangeAspect="1"/>
          </p:cNvPicPr>
          <p:nvPr/>
        </p:nvPicPr>
        <p:blipFill rotWithShape="1">
          <a:blip r:embed="rId2"/>
          <a:srcRect l="10417" r="9121" b="8"/>
          <a:stretch/>
        </p:blipFill>
        <p:spPr>
          <a:xfrm>
            <a:off x="20" y="10"/>
            <a:ext cx="9143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3" name="Заголовок 1"/>
          <p:cNvSpPr>
            <a:spLocks noGrp="1"/>
          </p:cNvSpPr>
          <p:nvPr>
            <p:ph type="title"/>
          </p:nvPr>
        </p:nvSpPr>
        <p:spPr>
          <a:xfrm>
            <a:off x="4351281" y="3159719"/>
            <a:ext cx="4271529" cy="1336081"/>
          </a:xfrm>
        </p:spPr>
        <p:txBody>
          <a:bodyPr vert="horz" lIns="91440" tIns="45720" rIns="91440" bIns="45720" rtlCol="0" anchor="b">
            <a:normAutofit fontScale="90000"/>
          </a:bodyPr>
          <a:lstStyle/>
          <a:p>
            <a:pPr algn="ctr" defTabSz="914400"/>
            <a:r>
              <a:rPr lang="en-US" sz="4400" b="1" i="1" dirty="0">
                <a:latin typeface="Bookman Old Style"/>
              </a:rPr>
              <a:t>❷</a:t>
            </a:r>
            <a:r>
              <a:rPr lang="en-US" sz="4400" b="1" i="1" dirty="0">
                <a:effectLst>
                  <a:outerShdw blurRad="38100" dist="38100" dir="2700000" algn="tl">
                    <a:srgbClr val="000000">
                      <a:alpha val="43137"/>
                    </a:srgbClr>
                  </a:outerShdw>
                </a:effectLst>
                <a:latin typeface="Bookman Old Style"/>
              </a:rPr>
              <a:t>Lead-the-market strategies</a:t>
            </a:r>
            <a:endParaRPr lang="en-US" sz="4400" dirty="0">
              <a:effectLst>
                <a:outerShdw blurRad="38100" dist="38100" dir="2700000" algn="tl">
                  <a:srgbClr val="000000">
                    <a:alpha val="43137"/>
                  </a:srgbClr>
                </a:outerShdw>
              </a:effectLst>
              <a:latin typeface="Bookman Old Style"/>
            </a:endParaRPr>
          </a:p>
        </p:txBody>
      </p:sp>
      <p:sp>
        <p:nvSpPr>
          <p:cNvPr id="4" name="Прямоугольник 3"/>
          <p:cNvSpPr/>
          <p:nvPr/>
        </p:nvSpPr>
        <p:spPr>
          <a:xfrm>
            <a:off x="4409896" y="4728308"/>
            <a:ext cx="4164067" cy="1647825"/>
          </a:xfrm>
          <a:prstGeom prst="rect">
            <a:avLst/>
          </a:prstGeom>
        </p:spPr>
        <p:txBody>
          <a:bodyPr vert="horz" lIns="91440" tIns="45720" rIns="91440" bIns="45720" rtlCol="0" anchor="t">
            <a:normAutofit lnSpcReduction="10000"/>
          </a:bodyPr>
          <a:lstStyle/>
          <a:p>
            <a:pPr>
              <a:lnSpc>
                <a:spcPct val="90000"/>
              </a:lnSpc>
              <a:spcAft>
                <a:spcPts val="600"/>
              </a:spcAft>
            </a:pPr>
            <a:r>
              <a:rPr lang="en-US" sz="1700" dirty="0">
                <a:latin typeface="Bookman Old Style"/>
              </a:rPr>
              <a:t>The pay is an important job characteristic for almost all  applicants, companies that take a “lead-the-market” approach to pay – that is, a policy of paying higher-than-current market wages – have a distinct advantage in recruiting.</a:t>
            </a:r>
            <a:endParaRPr lang="ru-RU">
              <a:latin typeface="Bookman Old Style"/>
            </a:endParaRPr>
          </a:p>
        </p:txBody>
      </p:sp>
    </p:spTree>
    <p:extLst>
      <p:ext uri="{BB962C8B-B14F-4D97-AF65-F5344CB8AC3E}">
        <p14:creationId xmlns:p14="http://schemas.microsoft.com/office/powerpoint/2010/main" val="3194214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0C777BBD-C42C-46C6-8D2D-BD2F9613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Картинки по запросу at will"/>
          <p:cNvPicPr>
            <a:picLocks noChangeAspect="1" noChangeArrowheads="1"/>
          </p:cNvPicPr>
          <p:nvPr/>
        </p:nvPicPr>
        <p:blipFill rotWithShape="1">
          <a:blip r:embed="rId2">
            <a:extLst>
              <a:ext uri="{28A0092B-C50C-407E-A947-70E740481C1C}">
                <a14:useLocalDpi xmlns:a14="http://schemas.microsoft.com/office/drawing/2010/main" val="0"/>
              </a:ext>
            </a:extLst>
          </a:blip>
          <a:srcRect l="10334" r="-2" b="-2"/>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2297"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477229" y="181596"/>
            <a:ext cx="6189541"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Заголовок 1"/>
          <p:cNvSpPr>
            <a:spLocks noGrp="1"/>
          </p:cNvSpPr>
          <p:nvPr>
            <p:ph type="title"/>
          </p:nvPr>
        </p:nvSpPr>
        <p:spPr>
          <a:xfrm>
            <a:off x="2403282" y="1720079"/>
            <a:ext cx="4395829" cy="1406070"/>
          </a:xfrm>
        </p:spPr>
        <p:txBody>
          <a:bodyPr vert="horz" lIns="91440" tIns="45720" rIns="91440" bIns="45720" rtlCol="0" anchor="b">
            <a:normAutofit fontScale="90000"/>
          </a:bodyPr>
          <a:lstStyle/>
          <a:p>
            <a:pPr algn="ctr" defTabSz="914400"/>
            <a:r>
              <a:rPr lang="en-US" sz="4400" b="1" i="1" dirty="0"/>
              <a:t>❸</a:t>
            </a:r>
            <a:r>
              <a:rPr lang="en-US" sz="4400" b="1" i="1" dirty="0">
                <a:effectLst>
                  <a:outerShdw blurRad="38100" dist="38100" dir="2700000" algn="tl">
                    <a:srgbClr val="000000">
                      <a:alpha val="43137"/>
                    </a:srgbClr>
                  </a:outerShdw>
                </a:effectLst>
                <a:latin typeface="Bookman Old Style"/>
              </a:rPr>
              <a:t>Employment-at-will Policies</a:t>
            </a:r>
            <a:endParaRPr lang="en-US" sz="4400" dirty="0">
              <a:effectLst>
                <a:outerShdw blurRad="38100" dist="38100" dir="2700000" algn="tl">
                  <a:srgbClr val="000000">
                    <a:alpha val="43137"/>
                  </a:srgbClr>
                </a:outerShdw>
              </a:effectLst>
              <a:latin typeface="Bookman Old Style"/>
            </a:endParaRPr>
          </a:p>
        </p:txBody>
      </p:sp>
      <p:sp>
        <p:nvSpPr>
          <p:cNvPr id="4" name="Прямоугольник 3"/>
          <p:cNvSpPr/>
          <p:nvPr/>
        </p:nvSpPr>
        <p:spPr>
          <a:xfrm>
            <a:off x="2500972" y="3667245"/>
            <a:ext cx="4395830" cy="1868697"/>
          </a:xfrm>
          <a:prstGeom prst="rect">
            <a:avLst/>
          </a:prstGeom>
        </p:spPr>
        <p:txBody>
          <a:bodyPr vert="horz" lIns="91440" tIns="45720" rIns="91440" bIns="45720" rtlCol="0" anchor="t">
            <a:normAutofit/>
          </a:bodyPr>
          <a:lstStyle/>
          <a:p>
            <a:pPr>
              <a:lnSpc>
                <a:spcPct val="90000"/>
              </a:lnSpc>
              <a:spcAft>
                <a:spcPts val="600"/>
              </a:spcAft>
            </a:pPr>
            <a:r>
              <a:rPr lang="en-US" sz="1700" dirty="0">
                <a:latin typeface="Bookman Old Style"/>
              </a:rPr>
              <a:t>At-will means that an employer can terminate an employee at any time for any reason, except an illegal one, or for no reason without incurring legal liability.</a:t>
            </a:r>
            <a:endParaRPr lang="ru-RU">
              <a:latin typeface="Bookman Old Style"/>
            </a:endParaRPr>
          </a:p>
        </p:txBody>
      </p:sp>
    </p:spTree>
    <p:extLst>
      <p:ext uri="{BB962C8B-B14F-4D97-AF65-F5344CB8AC3E}">
        <p14:creationId xmlns:p14="http://schemas.microsoft.com/office/powerpoint/2010/main" val="28581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Заголовок 1"/>
          <p:cNvSpPr>
            <a:spLocks noGrp="1"/>
          </p:cNvSpPr>
          <p:nvPr>
            <p:ph type="title"/>
          </p:nvPr>
        </p:nvSpPr>
        <p:spPr>
          <a:xfrm>
            <a:off x="966978" y="3415754"/>
            <a:ext cx="7103967" cy="1137111"/>
          </a:xfrm>
        </p:spPr>
        <p:txBody>
          <a:bodyPr vert="horz" lIns="91440" tIns="45720" rIns="91440" bIns="45720" rtlCol="0" anchor="ctr">
            <a:normAutofit/>
          </a:bodyPr>
          <a:lstStyle/>
          <a:p>
            <a:pPr defTabSz="914400"/>
            <a:r>
              <a:rPr lang="en-US" sz="4700" b="1" i="1" kern="1200" dirty="0">
                <a:latin typeface="Bookman Old Style"/>
              </a:rPr>
              <a:t>❹</a:t>
            </a:r>
            <a:r>
              <a:rPr lang="en-US" sz="4700" b="1" i="1" kern="1200" dirty="0">
                <a:effectLst>
                  <a:outerShdw blurRad="38100" dist="38100" dir="2700000" algn="tl">
                    <a:srgbClr val="000000">
                      <a:alpha val="43137"/>
                    </a:srgbClr>
                  </a:outerShdw>
                </a:effectLst>
                <a:latin typeface="Bookman Old Style"/>
              </a:rPr>
              <a:t>Image advertising</a:t>
            </a:r>
            <a:endParaRPr lang="en-US" sz="4700" kern="1200" dirty="0">
              <a:effectLst>
                <a:outerShdw blurRad="38100" dist="38100" dir="2700000" algn="tl">
                  <a:srgbClr val="000000">
                    <a:alpha val="43137"/>
                  </a:srgbClr>
                </a:outerShdw>
              </a:effectLst>
              <a:latin typeface="Bookman Old Style"/>
            </a:endParaRPr>
          </a:p>
        </p:txBody>
      </p:sp>
      <p:pic>
        <p:nvPicPr>
          <p:cNvPr id="2" name="Рисунок 4" descr="Изображение выглядит как текст&#10;&#10;Автоматически созданное описание">
            <a:extLst>
              <a:ext uri="{FF2B5EF4-FFF2-40B4-BE49-F238E27FC236}">
                <a16:creationId xmlns:a16="http://schemas.microsoft.com/office/drawing/2014/main" id="{5B910F5C-12C8-0688-091A-0996850450BD}"/>
              </a:ext>
            </a:extLst>
          </p:cNvPr>
          <p:cNvPicPr>
            <a:picLocks noChangeAspect="1"/>
          </p:cNvPicPr>
          <p:nvPr/>
        </p:nvPicPr>
        <p:blipFill>
          <a:blip r:embed="rId2"/>
          <a:stretch>
            <a:fillRect/>
          </a:stretch>
        </p:blipFill>
        <p:spPr>
          <a:xfrm>
            <a:off x="966978" y="1173707"/>
            <a:ext cx="3867436" cy="2065992"/>
          </a:xfrm>
          <a:prstGeom prst="rect">
            <a:avLst/>
          </a:prstGeom>
        </p:spPr>
      </p:pic>
      <p:sp>
        <p:nvSpPr>
          <p:cNvPr id="4" name="Прямоугольник 3"/>
          <p:cNvSpPr/>
          <p:nvPr/>
        </p:nvSpPr>
        <p:spPr>
          <a:xfrm>
            <a:off x="966978" y="4612943"/>
            <a:ext cx="5809476" cy="1408222"/>
          </a:xfrm>
          <a:prstGeom prst="rect">
            <a:avLst/>
          </a:prstGeom>
        </p:spPr>
        <p:txBody>
          <a:bodyPr vert="horz" lIns="91440" tIns="45720" rIns="91440" bIns="45720" rtlCol="0" anchor="t">
            <a:normAutofit lnSpcReduction="10000"/>
          </a:bodyPr>
          <a:lstStyle/>
          <a:p>
            <a:pPr lvl="0">
              <a:lnSpc>
                <a:spcPct val="90000"/>
              </a:lnSpc>
              <a:spcAft>
                <a:spcPts val="600"/>
              </a:spcAft>
            </a:pPr>
            <a:r>
              <a:rPr lang="en-US" sz="1700" dirty="0">
                <a:latin typeface="Bookman Old Style"/>
              </a:rPr>
              <a:t>Organizations often advertise specific vacancies. Sometimes, however, organizations advertise just to promote themselves as good place to work, in general. Image advertising is particularly important for companies in highly competitive labor markets that perceive themselves as having a bad image.</a:t>
            </a:r>
            <a:endParaRPr lang="ru-RU">
              <a:latin typeface="Bookman Old Style"/>
            </a:endParaRPr>
          </a:p>
        </p:txBody>
      </p:sp>
    </p:spTree>
    <p:extLst>
      <p:ext uri="{BB962C8B-B14F-4D97-AF65-F5344CB8AC3E}">
        <p14:creationId xmlns:p14="http://schemas.microsoft.com/office/powerpoint/2010/main" val="2982297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ÐÐ°ÑÑÐ¸Ð½ÐºÐ¸ Ð¿Ð¾ Ð·Ð°Ð¿ÑÐ¾ÑÑ internal external recruitmen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0" y="783302"/>
            <a:ext cx="8178799" cy="5291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368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Таблица 2"/>
          <p:cNvGraphicFramePr>
            <a:graphicFrameLocks noGrp="1"/>
          </p:cNvGraphicFramePr>
          <p:nvPr>
            <p:extLst>
              <p:ext uri="{D42A27DB-BD31-4B8C-83A1-F6EECF244321}">
                <p14:modId xmlns:p14="http://schemas.microsoft.com/office/powerpoint/2010/main" val="121490006"/>
              </p:ext>
            </p:extLst>
          </p:nvPr>
        </p:nvGraphicFramePr>
        <p:xfrm>
          <a:off x="602013" y="643467"/>
          <a:ext cx="7939973" cy="5571079"/>
        </p:xfrm>
        <a:graphic>
          <a:graphicData uri="http://schemas.openxmlformats.org/drawingml/2006/table">
            <a:tbl>
              <a:tblPr firstRow="1" firstCol="1" bandRow="1">
                <a:tableStyleId>{793D81CF-94F2-401A-BA57-92F5A7B2D0C5}</a:tableStyleId>
              </a:tblPr>
              <a:tblGrid>
                <a:gridCol w="3665646">
                  <a:extLst>
                    <a:ext uri="{9D8B030D-6E8A-4147-A177-3AD203B41FA5}">
                      <a16:colId xmlns:a16="http://schemas.microsoft.com/office/drawing/2014/main" val="20000"/>
                    </a:ext>
                  </a:extLst>
                </a:gridCol>
                <a:gridCol w="4274327">
                  <a:extLst>
                    <a:ext uri="{9D8B030D-6E8A-4147-A177-3AD203B41FA5}">
                      <a16:colId xmlns:a16="http://schemas.microsoft.com/office/drawing/2014/main" val="20001"/>
                    </a:ext>
                  </a:extLst>
                </a:gridCol>
              </a:tblGrid>
              <a:tr h="264886">
                <a:tc>
                  <a:txBody>
                    <a:bodyPr/>
                    <a:lstStyle/>
                    <a:p>
                      <a:pPr algn="ctr">
                        <a:lnSpc>
                          <a:spcPct val="115000"/>
                        </a:lnSpc>
                        <a:spcAft>
                          <a:spcPts val="0"/>
                        </a:spcAft>
                      </a:pPr>
                      <a:r>
                        <a:rPr lang="en-US" sz="1500">
                          <a:effectLst/>
                        </a:rPr>
                        <a:t>Category</a:t>
                      </a:r>
                      <a:endParaRPr lang="ru-RU" sz="1500">
                        <a:effectLst/>
                        <a:latin typeface="+mj-lt"/>
                        <a:ea typeface="Calibri"/>
                        <a:cs typeface="Times New Roman"/>
                      </a:endParaRPr>
                    </a:p>
                  </a:txBody>
                  <a:tcPr marL="49986" marR="49986" marT="0" marB="0"/>
                </a:tc>
                <a:tc>
                  <a:txBody>
                    <a:bodyPr/>
                    <a:lstStyle/>
                    <a:p>
                      <a:pPr algn="ctr">
                        <a:lnSpc>
                          <a:spcPct val="115000"/>
                        </a:lnSpc>
                        <a:spcAft>
                          <a:spcPts val="0"/>
                        </a:spcAft>
                      </a:pPr>
                      <a:r>
                        <a:rPr lang="en-US" sz="1500">
                          <a:effectLst/>
                        </a:rPr>
                        <a:t>Decisions to be taken regarding</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0"/>
                  </a:ext>
                </a:extLst>
              </a:tr>
              <a:tr h="264886">
                <a:tc rowSpan="7">
                  <a:txBody>
                    <a:bodyPr/>
                    <a:lstStyle/>
                    <a:p>
                      <a:pPr>
                        <a:lnSpc>
                          <a:spcPct val="115000"/>
                        </a:lnSpc>
                        <a:spcAft>
                          <a:spcPts val="0"/>
                        </a:spcAft>
                      </a:pPr>
                      <a:r>
                        <a:rPr lang="en-US" sz="1500">
                          <a:effectLst/>
                        </a:rPr>
                        <a:t>Existing employees</a:t>
                      </a:r>
                      <a:endParaRPr lang="ru-RU" sz="1500">
                        <a:effectLst/>
                        <a:latin typeface="+mj-lt"/>
                        <a:ea typeface="Calibri"/>
                        <a:cs typeface="Times New Roman"/>
                      </a:endParaRPr>
                    </a:p>
                  </a:txBody>
                  <a:tcPr marL="49986" marR="49986" marT="0" marB="0" anchor="ctr"/>
                </a:tc>
                <a:tc>
                  <a:txBody>
                    <a:bodyPr/>
                    <a:lstStyle/>
                    <a:p>
                      <a:pPr algn="just">
                        <a:lnSpc>
                          <a:spcPct val="115000"/>
                        </a:lnSpc>
                        <a:spcAft>
                          <a:spcPts val="0"/>
                        </a:spcAft>
                      </a:pPr>
                      <a:r>
                        <a:rPr lang="en-US" sz="1500">
                          <a:effectLst/>
                        </a:rPr>
                        <a:t>performance appraisal</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1"/>
                  </a:ext>
                </a:extLst>
              </a:tr>
              <a:tr h="264886">
                <a:tc vMerge="1">
                  <a:txBody>
                    <a:bodyPr/>
                    <a:lstStyle/>
                    <a:p>
                      <a:endParaRPr lang="ru-RU"/>
                    </a:p>
                  </a:txBody>
                  <a:tcPr/>
                </a:tc>
                <a:tc>
                  <a:txBody>
                    <a:bodyPr/>
                    <a:lstStyle/>
                    <a:p>
                      <a:pPr algn="just">
                        <a:lnSpc>
                          <a:spcPct val="115000"/>
                        </a:lnSpc>
                        <a:spcAft>
                          <a:spcPts val="0"/>
                        </a:spcAft>
                      </a:pPr>
                      <a:r>
                        <a:rPr lang="en-US" sz="1500">
                          <a:effectLst/>
                        </a:rPr>
                        <a:t>productivity</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2"/>
                  </a:ext>
                </a:extLst>
              </a:tr>
              <a:tr h="264886">
                <a:tc vMerge="1">
                  <a:txBody>
                    <a:bodyPr/>
                    <a:lstStyle/>
                    <a:p>
                      <a:endParaRPr lang="ru-RU"/>
                    </a:p>
                  </a:txBody>
                  <a:tcPr/>
                </a:tc>
                <a:tc>
                  <a:txBody>
                    <a:bodyPr/>
                    <a:lstStyle/>
                    <a:p>
                      <a:pPr algn="just">
                        <a:lnSpc>
                          <a:spcPct val="115000"/>
                        </a:lnSpc>
                        <a:spcAft>
                          <a:spcPts val="0"/>
                        </a:spcAft>
                      </a:pPr>
                      <a:r>
                        <a:rPr lang="en-US" sz="1500">
                          <a:effectLst/>
                        </a:rPr>
                        <a:t>deployment</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3"/>
                  </a:ext>
                </a:extLst>
              </a:tr>
              <a:tr h="264886">
                <a:tc vMerge="1">
                  <a:txBody>
                    <a:bodyPr/>
                    <a:lstStyle/>
                    <a:p>
                      <a:endParaRPr lang="ru-RU"/>
                    </a:p>
                  </a:txBody>
                  <a:tcPr/>
                </a:tc>
                <a:tc>
                  <a:txBody>
                    <a:bodyPr/>
                    <a:lstStyle/>
                    <a:p>
                      <a:pPr algn="just">
                        <a:lnSpc>
                          <a:spcPct val="115000"/>
                        </a:lnSpc>
                        <a:spcAft>
                          <a:spcPts val="0"/>
                        </a:spcAft>
                      </a:pPr>
                      <a:r>
                        <a:rPr lang="en-US" sz="1500">
                          <a:effectLst/>
                        </a:rPr>
                        <a:t>equal opportunities</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4"/>
                  </a:ext>
                </a:extLst>
              </a:tr>
              <a:tr h="264886">
                <a:tc vMerge="1">
                  <a:txBody>
                    <a:bodyPr/>
                    <a:lstStyle/>
                    <a:p>
                      <a:endParaRPr lang="ru-RU"/>
                    </a:p>
                  </a:txBody>
                  <a:tcPr/>
                </a:tc>
                <a:tc>
                  <a:txBody>
                    <a:bodyPr/>
                    <a:lstStyle/>
                    <a:p>
                      <a:pPr algn="just">
                        <a:lnSpc>
                          <a:spcPct val="115000"/>
                        </a:lnSpc>
                        <a:spcAft>
                          <a:spcPts val="0"/>
                        </a:spcAft>
                      </a:pPr>
                      <a:r>
                        <a:rPr lang="en-US" sz="1500">
                          <a:effectLst/>
                        </a:rPr>
                        <a:t>education and training</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5"/>
                  </a:ext>
                </a:extLst>
              </a:tr>
              <a:tr h="264886">
                <a:tc vMerge="1">
                  <a:txBody>
                    <a:bodyPr/>
                    <a:lstStyle/>
                    <a:p>
                      <a:endParaRPr lang="ru-RU"/>
                    </a:p>
                  </a:txBody>
                  <a:tcPr/>
                </a:tc>
                <a:tc>
                  <a:txBody>
                    <a:bodyPr/>
                    <a:lstStyle/>
                    <a:p>
                      <a:pPr algn="just">
                        <a:lnSpc>
                          <a:spcPct val="115000"/>
                        </a:lnSpc>
                        <a:spcAft>
                          <a:spcPts val="0"/>
                        </a:spcAft>
                      </a:pPr>
                      <a:r>
                        <a:rPr lang="en-US" sz="1500">
                          <a:effectLst/>
                        </a:rPr>
                        <a:t>remuneration</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6"/>
                  </a:ext>
                </a:extLst>
              </a:tr>
              <a:tr h="264886">
                <a:tc vMerge="1">
                  <a:txBody>
                    <a:bodyPr/>
                    <a:lstStyle/>
                    <a:p>
                      <a:endParaRPr lang="ru-RU"/>
                    </a:p>
                  </a:txBody>
                  <a:tcPr/>
                </a:tc>
                <a:tc>
                  <a:txBody>
                    <a:bodyPr/>
                    <a:lstStyle/>
                    <a:p>
                      <a:pPr algn="just">
                        <a:lnSpc>
                          <a:spcPct val="115000"/>
                        </a:lnSpc>
                        <a:spcAft>
                          <a:spcPts val="0"/>
                        </a:spcAft>
                      </a:pPr>
                      <a:r>
                        <a:rPr lang="en-US" sz="1500">
                          <a:effectLst/>
                        </a:rPr>
                        <a:t>promotion an career development</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7"/>
                  </a:ext>
                </a:extLst>
              </a:tr>
              <a:tr h="264886">
                <a:tc rowSpan="5">
                  <a:txBody>
                    <a:bodyPr/>
                    <a:lstStyle/>
                    <a:p>
                      <a:pPr>
                        <a:lnSpc>
                          <a:spcPct val="115000"/>
                        </a:lnSpc>
                        <a:spcAft>
                          <a:spcPts val="0"/>
                        </a:spcAft>
                      </a:pPr>
                      <a:r>
                        <a:rPr lang="en-US" sz="1500">
                          <a:effectLst/>
                        </a:rPr>
                        <a:t>New employees</a:t>
                      </a:r>
                      <a:endParaRPr lang="ru-RU" sz="1500">
                        <a:effectLst/>
                        <a:latin typeface="+mj-lt"/>
                        <a:ea typeface="Calibri"/>
                        <a:cs typeface="Times New Roman"/>
                      </a:endParaRPr>
                    </a:p>
                  </a:txBody>
                  <a:tcPr marL="49986" marR="49986" marT="0" marB="0" anchor="ctr"/>
                </a:tc>
                <a:tc>
                  <a:txBody>
                    <a:bodyPr/>
                    <a:lstStyle/>
                    <a:p>
                      <a:pPr algn="just">
                        <a:lnSpc>
                          <a:spcPct val="115000"/>
                        </a:lnSpc>
                        <a:spcAft>
                          <a:spcPts val="0"/>
                        </a:spcAft>
                      </a:pPr>
                      <a:r>
                        <a:rPr lang="en-US" sz="1500">
                          <a:effectLst/>
                        </a:rPr>
                        <a:t>recruitment sources and methods</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8"/>
                  </a:ext>
                </a:extLst>
              </a:tr>
              <a:tr h="264886">
                <a:tc vMerge="1">
                  <a:txBody>
                    <a:bodyPr/>
                    <a:lstStyle/>
                    <a:p>
                      <a:endParaRPr lang="ru-RU"/>
                    </a:p>
                  </a:txBody>
                  <a:tcPr/>
                </a:tc>
                <a:tc>
                  <a:txBody>
                    <a:bodyPr/>
                    <a:lstStyle/>
                    <a:p>
                      <a:pPr algn="just">
                        <a:lnSpc>
                          <a:spcPct val="115000"/>
                        </a:lnSpc>
                        <a:spcAft>
                          <a:spcPts val="0"/>
                        </a:spcAft>
                      </a:pPr>
                      <a:r>
                        <a:rPr lang="en-US" sz="1500">
                          <a:effectLst/>
                        </a:rPr>
                        <a:t>selection procedure</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09"/>
                  </a:ext>
                </a:extLst>
              </a:tr>
              <a:tr h="264886">
                <a:tc vMerge="1">
                  <a:txBody>
                    <a:bodyPr/>
                    <a:lstStyle/>
                    <a:p>
                      <a:endParaRPr lang="ru-RU"/>
                    </a:p>
                  </a:txBody>
                  <a:tcPr/>
                </a:tc>
                <a:tc>
                  <a:txBody>
                    <a:bodyPr/>
                    <a:lstStyle/>
                    <a:p>
                      <a:pPr algn="just">
                        <a:lnSpc>
                          <a:spcPct val="115000"/>
                        </a:lnSpc>
                        <a:spcAft>
                          <a:spcPts val="0"/>
                        </a:spcAft>
                      </a:pPr>
                      <a:r>
                        <a:rPr lang="en-US" sz="1500">
                          <a:effectLst/>
                        </a:rPr>
                        <a:t>terms of employment</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0"/>
                  </a:ext>
                </a:extLst>
              </a:tr>
              <a:tr h="264886">
                <a:tc vMerge="1">
                  <a:txBody>
                    <a:bodyPr/>
                    <a:lstStyle/>
                    <a:p>
                      <a:endParaRPr lang="ru-RU"/>
                    </a:p>
                  </a:txBody>
                  <a:tcPr/>
                </a:tc>
                <a:tc>
                  <a:txBody>
                    <a:bodyPr/>
                    <a:lstStyle/>
                    <a:p>
                      <a:pPr algn="just">
                        <a:lnSpc>
                          <a:spcPct val="115000"/>
                        </a:lnSpc>
                        <a:spcAft>
                          <a:spcPts val="0"/>
                        </a:spcAft>
                      </a:pPr>
                      <a:r>
                        <a:rPr lang="en-US" sz="1500">
                          <a:effectLst/>
                        </a:rPr>
                        <a:t>induction</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1"/>
                  </a:ext>
                </a:extLst>
              </a:tr>
              <a:tr h="264886">
                <a:tc vMerge="1">
                  <a:txBody>
                    <a:bodyPr/>
                    <a:lstStyle/>
                    <a:p>
                      <a:endParaRPr lang="ru-RU"/>
                    </a:p>
                  </a:txBody>
                  <a:tcPr/>
                </a:tc>
                <a:tc>
                  <a:txBody>
                    <a:bodyPr/>
                    <a:lstStyle/>
                    <a:p>
                      <a:pPr algn="just">
                        <a:lnSpc>
                          <a:spcPct val="115000"/>
                        </a:lnSpc>
                        <a:spcAft>
                          <a:spcPts val="0"/>
                        </a:spcAft>
                      </a:pPr>
                      <a:r>
                        <a:rPr lang="en-US" sz="1500">
                          <a:effectLst/>
                        </a:rPr>
                        <a:t>one-the-job and additional training</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2"/>
                  </a:ext>
                </a:extLst>
              </a:tr>
              <a:tr h="273359">
                <a:tc rowSpan="4">
                  <a:txBody>
                    <a:bodyPr/>
                    <a:lstStyle/>
                    <a:p>
                      <a:pPr>
                        <a:lnSpc>
                          <a:spcPct val="115000"/>
                        </a:lnSpc>
                        <a:spcAft>
                          <a:spcPts val="0"/>
                        </a:spcAft>
                      </a:pPr>
                      <a:r>
                        <a:rPr lang="en-US" sz="1500">
                          <a:effectLst/>
                        </a:rPr>
                        <a:t>Potential employees</a:t>
                      </a:r>
                      <a:endParaRPr lang="ru-RU" sz="1500">
                        <a:effectLst/>
                        <a:latin typeface="+mj-lt"/>
                        <a:ea typeface="Calibri"/>
                        <a:cs typeface="Times New Roman"/>
                      </a:endParaRPr>
                    </a:p>
                  </a:txBody>
                  <a:tcPr marL="49986" marR="49986" marT="0" marB="0" anchor="ctr"/>
                </a:tc>
                <a:tc>
                  <a:txBody>
                    <a:bodyPr/>
                    <a:lstStyle/>
                    <a:p>
                      <a:pPr>
                        <a:lnSpc>
                          <a:spcPct val="120000"/>
                        </a:lnSpc>
                        <a:spcAft>
                          <a:spcPts val="0"/>
                        </a:spcAft>
                      </a:pPr>
                      <a:r>
                        <a:rPr lang="en-US" sz="1500">
                          <a:effectLst/>
                        </a:rPr>
                        <a:t>recruitment sources and methods</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3"/>
                  </a:ext>
                </a:extLst>
              </a:tr>
              <a:tr h="264886">
                <a:tc vMerge="1">
                  <a:txBody>
                    <a:bodyPr/>
                    <a:lstStyle/>
                    <a:p>
                      <a:endParaRPr lang="ru-RU"/>
                    </a:p>
                  </a:txBody>
                  <a:tcPr/>
                </a:tc>
                <a:tc>
                  <a:txBody>
                    <a:bodyPr/>
                    <a:lstStyle/>
                    <a:p>
                      <a:pPr algn="just">
                        <a:lnSpc>
                          <a:spcPct val="115000"/>
                        </a:lnSpc>
                        <a:spcAft>
                          <a:spcPts val="0"/>
                        </a:spcAft>
                      </a:pPr>
                      <a:r>
                        <a:rPr lang="en-US" sz="1500">
                          <a:effectLst/>
                        </a:rPr>
                        <a:t>public relation (PR)</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4"/>
                  </a:ext>
                </a:extLst>
              </a:tr>
              <a:tr h="264886">
                <a:tc vMerge="1">
                  <a:txBody>
                    <a:bodyPr/>
                    <a:lstStyle/>
                    <a:p>
                      <a:endParaRPr lang="ru-RU"/>
                    </a:p>
                  </a:txBody>
                  <a:tcPr/>
                </a:tc>
                <a:tc>
                  <a:txBody>
                    <a:bodyPr/>
                    <a:lstStyle/>
                    <a:p>
                      <a:pPr algn="just">
                        <a:lnSpc>
                          <a:spcPct val="115000"/>
                        </a:lnSpc>
                        <a:spcAft>
                          <a:spcPts val="0"/>
                        </a:spcAft>
                      </a:pPr>
                      <a:r>
                        <a:rPr lang="en-US" sz="1500">
                          <a:effectLst/>
                        </a:rPr>
                        <a:t>remuneration levels</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5"/>
                  </a:ext>
                </a:extLst>
              </a:tr>
              <a:tr h="264886">
                <a:tc vMerge="1">
                  <a:txBody>
                    <a:bodyPr/>
                    <a:lstStyle/>
                    <a:p>
                      <a:endParaRPr lang="ru-RU"/>
                    </a:p>
                  </a:txBody>
                  <a:tcPr/>
                </a:tc>
                <a:tc>
                  <a:txBody>
                    <a:bodyPr/>
                    <a:lstStyle/>
                    <a:p>
                      <a:pPr algn="just">
                        <a:lnSpc>
                          <a:spcPct val="115000"/>
                        </a:lnSpc>
                        <a:spcAft>
                          <a:spcPts val="0"/>
                        </a:spcAft>
                      </a:pPr>
                      <a:r>
                        <a:rPr lang="en-US" sz="1500">
                          <a:effectLst/>
                        </a:rPr>
                        <a:t>employee benefits</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6"/>
                  </a:ext>
                </a:extLst>
              </a:tr>
              <a:tr h="264886">
                <a:tc rowSpan="4">
                  <a:txBody>
                    <a:bodyPr/>
                    <a:lstStyle/>
                    <a:p>
                      <a:pPr>
                        <a:lnSpc>
                          <a:spcPct val="115000"/>
                        </a:lnSpc>
                        <a:spcAft>
                          <a:spcPts val="0"/>
                        </a:spcAft>
                      </a:pPr>
                      <a:r>
                        <a:rPr lang="en-US" sz="1500">
                          <a:effectLst/>
                        </a:rPr>
                        <a:t>Leavers</a:t>
                      </a:r>
                      <a:endParaRPr lang="ru-RU" sz="1500">
                        <a:effectLst/>
                        <a:latin typeface="+mj-lt"/>
                        <a:ea typeface="Calibri"/>
                        <a:cs typeface="Times New Roman"/>
                      </a:endParaRPr>
                    </a:p>
                  </a:txBody>
                  <a:tcPr marL="49986" marR="49986" marT="0" marB="0" anchor="ctr"/>
                </a:tc>
                <a:tc>
                  <a:txBody>
                    <a:bodyPr/>
                    <a:lstStyle/>
                    <a:p>
                      <a:pPr algn="just">
                        <a:lnSpc>
                          <a:spcPct val="115000"/>
                        </a:lnSpc>
                        <a:spcAft>
                          <a:spcPts val="0"/>
                        </a:spcAft>
                      </a:pPr>
                      <a:r>
                        <a:rPr lang="en-US" sz="1500">
                          <a:effectLst/>
                        </a:rPr>
                        <a:t>dismissal for inadequate performance</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7"/>
                  </a:ext>
                </a:extLst>
              </a:tr>
              <a:tr h="264886">
                <a:tc vMerge="1">
                  <a:txBody>
                    <a:bodyPr/>
                    <a:lstStyle/>
                    <a:p>
                      <a:endParaRPr lang="ru-RU"/>
                    </a:p>
                  </a:txBody>
                  <a:tcPr/>
                </a:tc>
                <a:tc>
                  <a:txBody>
                    <a:bodyPr/>
                    <a:lstStyle/>
                    <a:p>
                      <a:pPr algn="just">
                        <a:lnSpc>
                          <a:spcPct val="115000"/>
                        </a:lnSpc>
                        <a:spcAft>
                          <a:spcPts val="0"/>
                        </a:spcAft>
                      </a:pPr>
                      <a:r>
                        <a:rPr lang="en-US" sz="1500">
                          <a:effectLst/>
                        </a:rPr>
                        <a:t>retirement</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8"/>
                  </a:ext>
                </a:extLst>
              </a:tr>
              <a:tr h="264886">
                <a:tc vMerge="1">
                  <a:txBody>
                    <a:bodyPr/>
                    <a:lstStyle/>
                    <a:p>
                      <a:endParaRPr lang="ru-RU"/>
                    </a:p>
                  </a:txBody>
                  <a:tcPr/>
                </a:tc>
                <a:tc>
                  <a:txBody>
                    <a:bodyPr/>
                    <a:lstStyle/>
                    <a:p>
                      <a:pPr algn="just">
                        <a:lnSpc>
                          <a:spcPct val="115000"/>
                        </a:lnSpc>
                        <a:spcAft>
                          <a:spcPts val="0"/>
                        </a:spcAft>
                      </a:pPr>
                      <a:r>
                        <a:rPr lang="en-US" sz="1500">
                          <a:effectLst/>
                        </a:rPr>
                        <a:t>redundancy procedure</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19"/>
                  </a:ext>
                </a:extLst>
              </a:tr>
              <a:tr h="264886">
                <a:tc vMerge="1">
                  <a:txBody>
                    <a:bodyPr/>
                    <a:lstStyle/>
                    <a:p>
                      <a:endParaRPr lang="ru-RU"/>
                    </a:p>
                  </a:txBody>
                  <a:tcPr/>
                </a:tc>
                <a:tc>
                  <a:txBody>
                    <a:bodyPr/>
                    <a:lstStyle/>
                    <a:p>
                      <a:pPr algn="just">
                        <a:lnSpc>
                          <a:spcPct val="115000"/>
                        </a:lnSpc>
                        <a:spcAft>
                          <a:spcPts val="0"/>
                        </a:spcAft>
                      </a:pPr>
                      <a:r>
                        <a:rPr lang="en-US" sz="1500">
                          <a:effectLst/>
                        </a:rPr>
                        <a:t>employee turnover</a:t>
                      </a:r>
                      <a:endParaRPr lang="ru-RU" sz="1500">
                        <a:effectLst/>
                        <a:latin typeface="+mj-lt"/>
                        <a:ea typeface="Calibri"/>
                        <a:cs typeface="Times New Roman"/>
                      </a:endParaRPr>
                    </a:p>
                  </a:txBody>
                  <a:tcPr marL="49986" marR="49986" marT="0" marB="0"/>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1476210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Рисунок 3" descr="Изображение выглядит как деревянный, человек, внешний, дерево&#10;&#10;Автоматически созданное описание">
            <a:extLst>
              <a:ext uri="{FF2B5EF4-FFF2-40B4-BE49-F238E27FC236}">
                <a16:creationId xmlns:a16="http://schemas.microsoft.com/office/drawing/2014/main" id="{2F338AE2-4D77-6B77-7A1E-925D1226FEFF}"/>
              </a:ext>
            </a:extLst>
          </p:cNvPr>
          <p:cNvPicPr>
            <a:picLocks noChangeAspect="1"/>
          </p:cNvPicPr>
          <p:nvPr/>
        </p:nvPicPr>
        <p:blipFill rotWithShape="1">
          <a:blip r:embed="rId2"/>
          <a:srcRect r="11666" b="-1"/>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2C8FD0F-60BD-F7A4-D79F-1E917576895C}"/>
              </a:ext>
            </a:extLst>
          </p:cNvPr>
          <p:cNvSpPr>
            <a:spLocks noGrp="1"/>
          </p:cNvSpPr>
          <p:nvPr>
            <p:ph type="title"/>
          </p:nvPr>
        </p:nvSpPr>
        <p:spPr>
          <a:xfrm>
            <a:off x="392906" y="5317240"/>
            <a:ext cx="8408194" cy="744836"/>
          </a:xfrm>
        </p:spPr>
        <p:txBody>
          <a:bodyPr>
            <a:normAutofit/>
          </a:bodyPr>
          <a:lstStyle/>
          <a:p>
            <a:pPr algn="ctr"/>
            <a:r>
              <a:rPr lang="ru-RU" sz="2700" b="1" dirty="0" err="1">
                <a:solidFill>
                  <a:schemeClr val="tx1">
                    <a:lumMod val="85000"/>
                    <a:lumOff val="15000"/>
                  </a:schemeClr>
                </a:solidFill>
                <a:latin typeface="Bookman Old Style"/>
              </a:rPr>
              <a:t>Five</a:t>
            </a:r>
            <a:r>
              <a:rPr lang="ru-RU" sz="2700" b="1" dirty="0">
                <a:solidFill>
                  <a:schemeClr val="tx1">
                    <a:lumMod val="85000"/>
                    <a:lumOff val="15000"/>
                  </a:schemeClr>
                </a:solidFill>
                <a:latin typeface="Bookman Old Style"/>
              </a:rPr>
              <a:t> Life </a:t>
            </a:r>
            <a:r>
              <a:rPr lang="ru-RU" sz="2700" b="1" dirty="0" err="1">
                <a:solidFill>
                  <a:schemeClr val="tx1">
                    <a:lumMod val="85000"/>
                    <a:lumOff val="15000"/>
                  </a:schemeClr>
                </a:solidFill>
                <a:latin typeface="Bookman Old Style"/>
              </a:rPr>
              <a:t>Hacks</a:t>
            </a:r>
            <a:r>
              <a:rPr lang="ru-RU" sz="2700" b="1" dirty="0">
                <a:solidFill>
                  <a:schemeClr val="tx1">
                    <a:lumMod val="85000"/>
                    <a:lumOff val="15000"/>
                  </a:schemeClr>
                </a:solidFill>
                <a:latin typeface="Bookman Old Style"/>
              </a:rPr>
              <a:t> For </a:t>
            </a:r>
            <a:r>
              <a:rPr lang="ru-RU" sz="2700" b="1" dirty="0" err="1">
                <a:solidFill>
                  <a:schemeClr val="tx1">
                    <a:lumMod val="85000"/>
                    <a:lumOff val="15000"/>
                  </a:schemeClr>
                </a:solidFill>
                <a:latin typeface="Bookman Old Style"/>
              </a:rPr>
              <a:t>Finding</a:t>
            </a:r>
            <a:r>
              <a:rPr lang="ru-RU" sz="2700" b="1" dirty="0">
                <a:solidFill>
                  <a:schemeClr val="tx1">
                    <a:lumMod val="85000"/>
                    <a:lumOff val="15000"/>
                  </a:schemeClr>
                </a:solidFill>
                <a:latin typeface="Bookman Old Style"/>
              </a:rPr>
              <a:t> Your Dream </a:t>
            </a:r>
            <a:r>
              <a:rPr lang="ru-RU" sz="2700" b="1" dirty="0" err="1">
                <a:solidFill>
                  <a:schemeClr val="tx1">
                    <a:lumMod val="85000"/>
                    <a:lumOff val="15000"/>
                  </a:schemeClr>
                </a:solidFill>
                <a:latin typeface="Bookman Old Style"/>
              </a:rPr>
              <a:t>Job</a:t>
            </a:r>
            <a:endParaRPr lang="ru-RU" sz="2700" b="1">
              <a:solidFill>
                <a:schemeClr val="tx1">
                  <a:lumMod val="85000"/>
                  <a:lumOff val="15000"/>
                </a:schemeClr>
              </a:solidFill>
              <a:latin typeface="Bookman Old Style"/>
              <a:cs typeface="Calibri Light"/>
            </a:endParaRP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25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9691056C-9F1D-D00E-D263-7EB066C163EF}"/>
              </a:ext>
            </a:extLst>
          </p:cNvPr>
          <p:cNvPicPr>
            <a:picLocks noChangeAspect="1"/>
          </p:cNvPicPr>
          <p:nvPr/>
        </p:nvPicPr>
        <p:blipFill rotWithShape="1">
          <a:blip r:embed="rId2"/>
          <a:srcRect l="21276" t="9091" r="30247"/>
          <a:stretch/>
        </p:blipFill>
        <p:spPr>
          <a:xfrm>
            <a:off x="2642616" y="10"/>
            <a:ext cx="6501384"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D2AE91DE-9506-850A-DBEC-60FF14DD05C4}"/>
              </a:ext>
            </a:extLst>
          </p:cNvPr>
          <p:cNvSpPr>
            <a:spLocks noGrp="1"/>
          </p:cNvSpPr>
          <p:nvPr>
            <p:ph type="title"/>
          </p:nvPr>
        </p:nvSpPr>
        <p:spPr>
          <a:xfrm>
            <a:off x="278320" y="1161288"/>
            <a:ext cx="3418761" cy="1124712"/>
          </a:xfrm>
        </p:spPr>
        <p:txBody>
          <a:bodyPr vert="horz" lIns="91440" tIns="45720" rIns="91440" bIns="45720" rtlCol="0" anchor="b">
            <a:normAutofit/>
          </a:bodyPr>
          <a:lstStyle/>
          <a:p>
            <a:pPr defTabSz="914400"/>
            <a:r>
              <a:rPr lang="en-US" sz="2400" dirty="0">
                <a:latin typeface="Bookman Old Style"/>
              </a:rPr>
              <a:t>Life Hack #1: Find Your Strengths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0CC61B8-5A98-A227-2A32-EBE152DEC80D}"/>
              </a:ext>
            </a:extLst>
          </p:cNvPr>
          <p:cNvSpPr txBox="1"/>
          <p:nvPr/>
        </p:nvSpPr>
        <p:spPr>
          <a:xfrm>
            <a:off x="278320" y="2718054"/>
            <a:ext cx="351702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500" dirty="0">
                <a:latin typeface="Bookman Old Style"/>
              </a:rPr>
              <a:t>What are you really good at? Do you thrive on creating strategic business plans? Are you a whizz with numbers? Begin by asking yourself some tough questions and writing down your top skills.</a:t>
            </a:r>
            <a:endParaRPr lang="ru-RU">
              <a:latin typeface="Bookman Old Style"/>
              <a:cs typeface="Calibri" panose="020F0502020204030204"/>
            </a:endParaRPr>
          </a:p>
          <a:p>
            <a:pPr>
              <a:lnSpc>
                <a:spcPct val="90000"/>
              </a:lnSpc>
              <a:spcAft>
                <a:spcPts val="600"/>
              </a:spcAft>
            </a:pPr>
            <a:r>
              <a:rPr lang="en-US" sz="1500" dirty="0">
                <a:latin typeface="Bookman Old Style"/>
              </a:rPr>
              <a:t>Once you have this information in hand, you can start searching for career paths that compliment and encourage the things that you’re naturally good at.</a:t>
            </a:r>
            <a:endParaRPr lang="en-US" sz="1500">
              <a:latin typeface="Bookman Old Style"/>
              <a:cs typeface="Calibri"/>
            </a:endParaRPr>
          </a:p>
        </p:txBody>
      </p:sp>
    </p:spTree>
    <p:extLst>
      <p:ext uri="{BB962C8B-B14F-4D97-AF65-F5344CB8AC3E}">
        <p14:creationId xmlns:p14="http://schemas.microsoft.com/office/powerpoint/2010/main" val="1230076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9E3CD423-76AD-D3DE-1420-E69B144BAD07}"/>
              </a:ext>
            </a:extLst>
          </p:cNvPr>
          <p:cNvSpPr>
            <a:spLocks noGrp="1"/>
          </p:cNvSpPr>
          <p:nvPr>
            <p:ph type="title"/>
          </p:nvPr>
        </p:nvSpPr>
        <p:spPr>
          <a:xfrm>
            <a:off x="4885341" y="365125"/>
            <a:ext cx="3630007" cy="1807305"/>
          </a:xfrm>
        </p:spPr>
        <p:txBody>
          <a:bodyPr vert="horz" lIns="91440" tIns="45720" rIns="91440" bIns="45720" rtlCol="0" anchor="ctr">
            <a:normAutofit/>
          </a:bodyPr>
          <a:lstStyle/>
          <a:p>
            <a:pPr defTabSz="914400"/>
            <a:r>
              <a:rPr lang="en-US" sz="3100" dirty="0">
                <a:latin typeface="Bookman Old Style"/>
              </a:rPr>
              <a:t>Life Hack #2: Reflect On Your Past Experiences &amp; Aspirations</a:t>
            </a:r>
          </a:p>
        </p:txBody>
      </p:sp>
      <p:pic>
        <p:nvPicPr>
          <p:cNvPr id="5" name="Рисунок 5">
            <a:extLst>
              <a:ext uri="{FF2B5EF4-FFF2-40B4-BE49-F238E27FC236}">
                <a16:creationId xmlns:a16="http://schemas.microsoft.com/office/drawing/2014/main" id="{17AA226B-52A1-A51E-3794-630A1EEFA9D1}"/>
              </a:ext>
            </a:extLst>
          </p:cNvPr>
          <p:cNvPicPr>
            <a:picLocks noChangeAspect="1"/>
          </p:cNvPicPr>
          <p:nvPr/>
        </p:nvPicPr>
        <p:blipFill rotWithShape="1">
          <a:blip r:embed="rId2"/>
          <a:srcRect l="17396" r="15880"/>
          <a:stretch/>
        </p:blipFill>
        <p:spPr>
          <a:xfrm>
            <a:off x="20" y="10"/>
            <a:ext cx="45874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E597F416-FBDC-3AD1-0DA0-F33BC906BE4F}"/>
              </a:ext>
            </a:extLst>
          </p:cNvPr>
          <p:cNvSpPr txBox="1"/>
          <p:nvPr/>
        </p:nvSpPr>
        <p:spPr>
          <a:xfrm>
            <a:off x="4885341" y="2333297"/>
            <a:ext cx="3923083" cy="436143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300" dirty="0">
                <a:latin typeface="Bookman Old Style"/>
              </a:rPr>
              <a:t>Start at the very beginning and go all the way back to childhood. What did you want to be as a child? You know, before the world told you that it wasn’t a good idea and before you doubted your own abilities.</a:t>
            </a:r>
            <a:endParaRPr lang="ru-RU"/>
          </a:p>
          <a:p>
            <a:pPr>
              <a:lnSpc>
                <a:spcPct val="90000"/>
              </a:lnSpc>
              <a:spcAft>
                <a:spcPts val="600"/>
              </a:spcAft>
            </a:pPr>
            <a:r>
              <a:rPr lang="en-US" sz="1300" dirty="0">
                <a:latin typeface="Bookman Old Style"/>
              </a:rPr>
              <a:t>Next, look at your past roles. What positions have you naturally gravitated towards? What aspects of your previous jobs did you enjoy? What ones did you avoid at all costs? What’s your most significant career achievement to date?</a:t>
            </a:r>
          </a:p>
          <a:p>
            <a:pPr>
              <a:lnSpc>
                <a:spcPct val="90000"/>
              </a:lnSpc>
              <a:spcAft>
                <a:spcPts val="600"/>
              </a:spcAft>
            </a:pPr>
            <a:r>
              <a:rPr lang="en-US" sz="1300" dirty="0">
                <a:latin typeface="Bookman Old Style"/>
              </a:rPr>
              <a:t>Reflecting on your career history can help identify recurring themes. Perhaps you </a:t>
            </a:r>
            <a:r>
              <a:rPr lang="en-US" sz="1300" dirty="0" err="1">
                <a:latin typeface="Bookman Old Style"/>
              </a:rPr>
              <a:t>realise</a:t>
            </a:r>
            <a:r>
              <a:rPr lang="en-US" sz="1300" dirty="0">
                <a:latin typeface="Bookman Old Style"/>
              </a:rPr>
              <a:t> that you’ve always enjoyed working as part of a team or mastering the written word. On the other hand, maybe you notice that you’ve always hated giving presentations. Not only will these insights help you get a bit closer to your dream job, but you’ll also be able to highlight any relevant experiences when it’s time to draft a new CV.</a:t>
            </a:r>
          </a:p>
        </p:txBody>
      </p:sp>
    </p:spTree>
    <p:extLst>
      <p:ext uri="{BB962C8B-B14F-4D97-AF65-F5344CB8AC3E}">
        <p14:creationId xmlns:p14="http://schemas.microsoft.com/office/powerpoint/2010/main" val="1256036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F653BF1D-B35C-3103-63B7-38E781DE12C4}"/>
              </a:ext>
            </a:extLst>
          </p:cNvPr>
          <p:cNvSpPr>
            <a:spLocks noGrp="1"/>
          </p:cNvSpPr>
          <p:nvPr>
            <p:ph type="title"/>
          </p:nvPr>
        </p:nvSpPr>
        <p:spPr>
          <a:xfrm>
            <a:off x="628650" y="365125"/>
            <a:ext cx="3938487" cy="1807305"/>
          </a:xfrm>
        </p:spPr>
        <p:txBody>
          <a:bodyPr vert="horz" lIns="91440" tIns="45720" rIns="91440" bIns="45720" rtlCol="0" anchor="ctr">
            <a:normAutofit fontScale="90000"/>
          </a:bodyPr>
          <a:lstStyle/>
          <a:p>
            <a:pPr defTabSz="914400"/>
            <a:r>
              <a:rPr lang="en-US" sz="4400" dirty="0">
                <a:latin typeface="Bookman Old Style"/>
              </a:rPr>
              <a:t>Life Hack #3: </a:t>
            </a:r>
            <a:r>
              <a:rPr lang="en-US" sz="4400" dirty="0" err="1">
                <a:latin typeface="Bookman Old Style"/>
              </a:rPr>
              <a:t>Enrol</a:t>
            </a:r>
            <a:r>
              <a:rPr lang="en-US" sz="4400" dirty="0">
                <a:latin typeface="Bookman Old Style"/>
              </a:rPr>
              <a:t> in Classes</a:t>
            </a:r>
          </a:p>
        </p:txBody>
      </p:sp>
      <p:sp>
        <p:nvSpPr>
          <p:cNvPr id="3" name="TextBox 2">
            <a:extLst>
              <a:ext uri="{FF2B5EF4-FFF2-40B4-BE49-F238E27FC236}">
                <a16:creationId xmlns:a16="http://schemas.microsoft.com/office/drawing/2014/main" id="{99344474-4A06-4766-5018-836BD09E3842}"/>
              </a:ext>
            </a:extLst>
          </p:cNvPr>
          <p:cNvSpPr txBox="1"/>
          <p:nvPr/>
        </p:nvSpPr>
        <p:spPr>
          <a:xfrm>
            <a:off x="628650" y="2870605"/>
            <a:ext cx="3464715" cy="384366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700" dirty="0">
                <a:latin typeface="Bookman Old Style"/>
              </a:rPr>
              <a:t>Taking a class, whether at your local University or online, lets you try something new. Who knows maybe you’ll even discover a new career path?!</a:t>
            </a:r>
            <a:endParaRPr lang="ru-RU">
              <a:latin typeface="Bookman Old Style"/>
            </a:endParaRPr>
          </a:p>
        </p:txBody>
      </p:sp>
      <p:pic>
        <p:nvPicPr>
          <p:cNvPr id="4" name="Рисунок 4">
            <a:extLst>
              <a:ext uri="{FF2B5EF4-FFF2-40B4-BE49-F238E27FC236}">
                <a16:creationId xmlns:a16="http://schemas.microsoft.com/office/drawing/2014/main" id="{C097C466-DD19-88A7-4CCC-404D96AAB39F}"/>
              </a:ext>
            </a:extLst>
          </p:cNvPr>
          <p:cNvPicPr>
            <a:picLocks noChangeAspect="1"/>
          </p:cNvPicPr>
          <p:nvPr/>
        </p:nvPicPr>
        <p:blipFill rotWithShape="1">
          <a:blip r:embed="rId2"/>
          <a:srcRect l="23196" r="27896"/>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12249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2FC807E5-9485-1782-1133-8D68279A2D6B}"/>
              </a:ext>
            </a:extLst>
          </p:cNvPr>
          <p:cNvSpPr>
            <a:spLocks noGrp="1"/>
          </p:cNvSpPr>
          <p:nvPr>
            <p:ph type="title"/>
          </p:nvPr>
        </p:nvSpPr>
        <p:spPr>
          <a:xfrm>
            <a:off x="4993286" y="467271"/>
            <a:ext cx="3537524" cy="2052522"/>
          </a:xfrm>
        </p:spPr>
        <p:txBody>
          <a:bodyPr vert="horz" lIns="91440" tIns="45720" rIns="91440" bIns="45720" rtlCol="0" anchor="b">
            <a:normAutofit fontScale="90000"/>
          </a:bodyPr>
          <a:lstStyle/>
          <a:p>
            <a:pPr defTabSz="914400"/>
            <a:r>
              <a:rPr lang="en-US" sz="4500" dirty="0">
                <a:latin typeface="Bookman Old Style"/>
              </a:rPr>
              <a:t>Life Hack #4: Follow Your Passion</a:t>
            </a:r>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2223" y="554152"/>
            <a:ext cx="4306642"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спорт&#10;&#10;Автоматически созданное описание">
            <a:extLst>
              <a:ext uri="{FF2B5EF4-FFF2-40B4-BE49-F238E27FC236}">
                <a16:creationId xmlns:a16="http://schemas.microsoft.com/office/drawing/2014/main" id="{73D55FCB-959E-D7F2-E670-145CF83302AC}"/>
              </a:ext>
            </a:extLst>
          </p:cNvPr>
          <p:cNvPicPr>
            <a:picLocks noChangeAspect="1"/>
          </p:cNvPicPr>
          <p:nvPr/>
        </p:nvPicPr>
        <p:blipFill rotWithShape="1">
          <a:blip r:embed="rId2"/>
          <a:srcRect l="17284" r="32807"/>
          <a:stretch/>
        </p:blipFill>
        <p:spPr>
          <a:xfrm>
            <a:off x="379063" y="554151"/>
            <a:ext cx="4306642"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3"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17" y="703679"/>
            <a:ext cx="128636"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5"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064" y="1562696"/>
            <a:ext cx="118159"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EE497F3D-FC91-54B3-BBE9-41925191C429}"/>
              </a:ext>
            </a:extLst>
          </p:cNvPr>
          <p:cNvSpPr txBox="1"/>
          <p:nvPr/>
        </p:nvSpPr>
        <p:spPr>
          <a:xfrm>
            <a:off x="4993286" y="2687972"/>
            <a:ext cx="3537524" cy="393964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300" dirty="0">
                <a:solidFill>
                  <a:schemeClr val="tx1">
                    <a:alpha val="80000"/>
                  </a:schemeClr>
                </a:solidFill>
                <a:latin typeface="Bookman Old Style"/>
              </a:rPr>
              <a:t>Following your passion may sound like clique advice, but it’s better than doing a job you hate. Defining your dream job essentially comes down to finding a career that you love so much that work doesn’t feel like work. The key is identifying this passion and then using it to shape your career path.</a:t>
            </a:r>
            <a:endParaRPr lang="ru-RU" sz="1300">
              <a:solidFill>
                <a:schemeClr val="tx1">
                  <a:alpha val="80000"/>
                </a:schemeClr>
              </a:solidFill>
            </a:endParaRPr>
          </a:p>
          <a:p>
            <a:pPr>
              <a:lnSpc>
                <a:spcPct val="90000"/>
              </a:lnSpc>
              <a:spcAft>
                <a:spcPts val="600"/>
              </a:spcAft>
            </a:pPr>
            <a:r>
              <a:rPr lang="en-US" sz="1300" dirty="0">
                <a:solidFill>
                  <a:schemeClr val="tx1">
                    <a:alpha val="80000"/>
                  </a:schemeClr>
                </a:solidFill>
                <a:latin typeface="Bookman Old Style"/>
              </a:rPr>
              <a:t>One way to go about finding your passion or dream job is to find a job you’d be willing to do for free. Imagine that you don’t get paid, or at least don’t get paid very well, would you still go to work?</a:t>
            </a:r>
          </a:p>
          <a:p>
            <a:pPr>
              <a:lnSpc>
                <a:spcPct val="90000"/>
              </a:lnSpc>
              <a:spcAft>
                <a:spcPts val="600"/>
              </a:spcAft>
            </a:pPr>
            <a:r>
              <a:rPr lang="en-US" sz="1300" dirty="0">
                <a:solidFill>
                  <a:schemeClr val="tx1">
                    <a:alpha val="80000"/>
                  </a:schemeClr>
                </a:solidFill>
                <a:latin typeface="Bookman Old Style"/>
              </a:rPr>
              <a:t>Know the answer? Presto, you’ve found your dream job! Think about it -- if you’re so passionate about something that you’d do it for free, then getting paid to do it would be the ultimate definition of a dream job. It may not be the best paid or most prestigious job, but it’ll certainly be challenging and fulfilling.</a:t>
            </a:r>
          </a:p>
        </p:txBody>
      </p:sp>
      <p:sp>
        <p:nvSpPr>
          <p:cNvPr id="17"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0611" y="5775082"/>
            <a:ext cx="84320"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9"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1"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043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6075" y="-1"/>
            <a:ext cx="7817925"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E8260821-10E7-2B2C-7104-28A25FA41F96}"/>
              </a:ext>
            </a:extLst>
          </p:cNvPr>
          <p:cNvSpPr>
            <a:spLocks noGrp="1"/>
          </p:cNvSpPr>
          <p:nvPr>
            <p:ph type="title"/>
          </p:nvPr>
        </p:nvSpPr>
        <p:spPr>
          <a:xfrm>
            <a:off x="4144617" y="365125"/>
            <a:ext cx="4370732" cy="1433433"/>
          </a:xfrm>
        </p:spPr>
        <p:txBody>
          <a:bodyPr vert="horz" lIns="91440" tIns="45720" rIns="91440" bIns="45720" rtlCol="0" anchor="b">
            <a:normAutofit fontScale="90000"/>
          </a:bodyPr>
          <a:lstStyle/>
          <a:p>
            <a:pPr defTabSz="914400"/>
            <a:r>
              <a:rPr lang="en-US" sz="3400" kern="1200" dirty="0">
                <a:latin typeface="Bookman Old Style"/>
              </a:rPr>
              <a:t>Life Hack #5: Speak to One of Our Consultants</a:t>
            </a:r>
          </a:p>
        </p:txBody>
      </p:sp>
      <p:pic>
        <p:nvPicPr>
          <p:cNvPr id="4" name="Рисунок 4"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3D9D8288-6A76-6AE1-A9BD-6FD948BD77C3}"/>
              </a:ext>
            </a:extLst>
          </p:cNvPr>
          <p:cNvPicPr>
            <a:picLocks noChangeAspect="1"/>
          </p:cNvPicPr>
          <p:nvPr/>
        </p:nvPicPr>
        <p:blipFill>
          <a:blip r:embed="rId2"/>
          <a:stretch>
            <a:fillRect/>
          </a:stretch>
        </p:blipFill>
        <p:spPr>
          <a:xfrm>
            <a:off x="482599" y="3534471"/>
            <a:ext cx="3232150" cy="1946000"/>
          </a:xfrm>
          <a:prstGeom prst="rect">
            <a:avLst/>
          </a:prstGeom>
        </p:spPr>
      </p:pic>
      <p:sp>
        <p:nvSpPr>
          <p:cNvPr id="3" name="TextBox 2">
            <a:extLst>
              <a:ext uri="{FF2B5EF4-FFF2-40B4-BE49-F238E27FC236}">
                <a16:creationId xmlns:a16="http://schemas.microsoft.com/office/drawing/2014/main" id="{9B5E773E-2EE1-EA80-8A61-00B8173412C6}"/>
              </a:ext>
            </a:extLst>
          </p:cNvPr>
          <p:cNvSpPr txBox="1"/>
          <p:nvPr/>
        </p:nvSpPr>
        <p:spPr>
          <a:xfrm>
            <a:off x="4144617" y="2055813"/>
            <a:ext cx="4370733" cy="41211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700" dirty="0">
                <a:latin typeface="Bookman Old Style"/>
              </a:rPr>
              <a:t>Let us change the way you think about your job. Our specialist recruitment professionals have over 45 years of experience within the accountancy and finance, investment management and asset servicing, IT, professional services, risk and compliance, and construction industries. We have access to some of the best jobs within these industries and are experts at helping talented candidates find new, life-changing positions.</a:t>
            </a:r>
            <a:endParaRPr lang="ru-RU">
              <a:latin typeface="Bookman Old Style"/>
            </a:endParaRPr>
          </a:p>
        </p:txBody>
      </p:sp>
    </p:spTree>
    <p:extLst>
      <p:ext uri="{BB962C8B-B14F-4D97-AF65-F5344CB8AC3E}">
        <p14:creationId xmlns:p14="http://schemas.microsoft.com/office/powerpoint/2010/main" val="1114952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внутренний, рука&#10;&#10;Автоматически созданное описание">
            <a:extLst>
              <a:ext uri="{FF2B5EF4-FFF2-40B4-BE49-F238E27FC236}">
                <a16:creationId xmlns:a16="http://schemas.microsoft.com/office/drawing/2014/main" id="{A7B7324C-E8C0-1C34-985B-BEACB7E8C4C5}"/>
              </a:ext>
            </a:extLst>
          </p:cNvPr>
          <p:cNvPicPr>
            <a:picLocks noChangeAspect="1"/>
          </p:cNvPicPr>
          <p:nvPr/>
        </p:nvPicPr>
        <p:blipFill rotWithShape="1">
          <a:blip r:embed="rId2">
            <a:alphaModFix amt="50000"/>
          </a:blip>
          <a:srcRect l="27816" r="19517"/>
          <a:stretch/>
        </p:blipFill>
        <p:spPr>
          <a:xfrm>
            <a:off x="20" y="1"/>
            <a:ext cx="9143980" cy="6857999"/>
          </a:xfrm>
          <a:prstGeom prst="rect">
            <a:avLst/>
          </a:prstGeom>
        </p:spPr>
      </p:pic>
      <p:sp>
        <p:nvSpPr>
          <p:cNvPr id="2" name="Заголовок 1"/>
          <p:cNvSpPr>
            <a:spLocks noGrp="1"/>
          </p:cNvSpPr>
          <p:nvPr>
            <p:ph type="title"/>
          </p:nvPr>
        </p:nvSpPr>
        <p:spPr>
          <a:xfrm>
            <a:off x="1328615" y="1659670"/>
            <a:ext cx="6858000" cy="2900518"/>
          </a:xfrm>
          <a:scene3d>
            <a:camera prst="orthographicFront"/>
            <a:lightRig rig="threePt" dir="t"/>
          </a:scene3d>
        </p:spPr>
        <p:txBody>
          <a:bodyPr vert="horz" lIns="91440" tIns="45720" rIns="91440" bIns="45720" rtlCol="0" anchor="b">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defTabSz="914400"/>
            <a:r>
              <a:rPr lang="en-US" sz="5100" b="1" cap="all" dirty="0" err="1">
                <a:ln w="0"/>
                <a:solidFill>
                  <a:srgbClr val="FFFFFF"/>
                </a:solidFill>
                <a:effectLst>
                  <a:outerShdw blurRad="38100" dist="38100" dir="2700000" algn="tl">
                    <a:srgbClr val="000000">
                      <a:alpha val="43137"/>
                    </a:srgbClr>
                  </a:outerShdw>
                  <a:reflection blurRad="12700" stA="50000" endPos="50000" dist="5000" dir="5400000" sy="-100000" rotWithShape="0"/>
                </a:effectLst>
                <a:latin typeface="Bookman Old Style"/>
              </a:rPr>
              <a:t>Lection</a:t>
            </a:r>
            <a:r>
              <a:rPr lang="en-US" sz="5100" b="1" cap="all" dirty="0">
                <a:ln w="0"/>
                <a:solidFill>
                  <a:srgbClr val="FFFFFF"/>
                </a:solidFill>
                <a:effectLst>
                  <a:outerShdw blurRad="38100" dist="38100" dir="2700000" algn="tl">
                    <a:srgbClr val="000000">
                      <a:alpha val="43137"/>
                    </a:srgbClr>
                  </a:outerShdw>
                  <a:reflection blurRad="12700" stA="50000" endPos="50000" dist="5000" dir="5400000" sy="-100000" rotWithShape="0"/>
                </a:effectLst>
                <a:latin typeface="Bookman Old Style"/>
              </a:rPr>
              <a:t> is over!</a:t>
            </a:r>
            <a:br>
              <a:rPr lang="en-US" sz="5100" b="1" cap="all" dirty="0">
                <a:ln w="0"/>
                <a:effectLst>
                  <a:outerShdw blurRad="38100" dist="38100" dir="2700000" algn="tl">
                    <a:srgbClr val="000000">
                      <a:alpha val="43137"/>
                    </a:srgbClr>
                  </a:outerShdw>
                  <a:reflection blurRad="12700" stA="50000" endPos="50000" dist="5000" dir="5400000" sy="-100000" rotWithShape="0"/>
                </a:effectLst>
                <a:latin typeface="Bookman Old Style"/>
              </a:rPr>
            </a:br>
            <a:br>
              <a:rPr lang="en-US" sz="5100" b="1" cap="all" dirty="0">
                <a:ln w="0"/>
                <a:effectLst>
                  <a:outerShdw blurRad="38100" dist="38100" dir="2700000" algn="tl">
                    <a:srgbClr val="000000">
                      <a:alpha val="43137"/>
                    </a:srgbClr>
                  </a:outerShdw>
                  <a:reflection blurRad="12700" stA="50000" endPos="50000" dist="5000" dir="5400000" sy="-100000" rotWithShape="0"/>
                </a:effectLst>
                <a:latin typeface="Bookman Old Style"/>
              </a:rPr>
            </a:br>
            <a:r>
              <a:rPr lang="en-US" sz="5100" b="1" cap="all" dirty="0">
                <a:ln w="0"/>
                <a:solidFill>
                  <a:srgbClr val="FFFFFF"/>
                </a:solidFill>
                <a:effectLst>
                  <a:outerShdw blurRad="38100" dist="38100" dir="2700000" algn="tl">
                    <a:srgbClr val="000000">
                      <a:alpha val="43137"/>
                    </a:srgbClr>
                  </a:outerShdw>
                  <a:reflection blurRad="12700" stA="50000" endPos="50000" dist="5000" dir="5400000" sy="-100000" rotWithShape="0"/>
                </a:effectLst>
                <a:latin typeface="Bookman Old Style"/>
              </a:rPr>
              <a:t>Thank you for your attention!</a:t>
            </a:r>
          </a:p>
        </p:txBody>
      </p:sp>
    </p:spTree>
    <p:extLst>
      <p:ext uri="{BB962C8B-B14F-4D97-AF65-F5344CB8AC3E}">
        <p14:creationId xmlns:p14="http://schemas.microsoft.com/office/powerpoint/2010/main" val="323301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29255F7-769F-0970-760B-E9E27639AD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589" r="13098" b="6250"/>
          <a:stretch/>
        </p:blipFill>
        <p:spPr>
          <a:xfrm>
            <a:off x="-2285" y="10"/>
            <a:ext cx="9143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4500" b="1" dirty="0">
                <a:solidFill>
                  <a:srgbClr val="FFFFFF"/>
                </a:solidFill>
                <a:effectLst>
                  <a:outerShdw blurRad="38100" dist="38100" dir="2700000" algn="tl">
                    <a:srgbClr val="000000">
                      <a:alpha val="43137"/>
                    </a:srgbClr>
                  </a:outerShdw>
                </a:effectLst>
                <a:latin typeface="Bookman Old Style"/>
              </a:rPr>
              <a:t>HR PLANNING PROCESS</a:t>
            </a:r>
            <a:endParaRPr lang="en-US" sz="4500" dirty="0">
              <a:solidFill>
                <a:srgbClr val="FFFFFF"/>
              </a:solidFill>
              <a:effectLst>
                <a:outerShdw blurRad="38100" dist="38100" dir="2700000" algn="tl">
                  <a:srgbClr val="000000">
                    <a:alpha val="43137"/>
                  </a:srgbClr>
                </a:outerShdw>
              </a:effectLst>
              <a:latin typeface="Bookman Old Style"/>
            </a:endParaRPr>
          </a:p>
        </p:txBody>
      </p:sp>
    </p:spTree>
    <p:extLst>
      <p:ext uri="{BB962C8B-B14F-4D97-AF65-F5344CB8AC3E}">
        <p14:creationId xmlns:p14="http://schemas.microsoft.com/office/powerpoint/2010/main" val="2738905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8384" y="643467"/>
            <a:ext cx="7767231" cy="557106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62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b="1" dirty="0">
                <a:solidFill>
                  <a:schemeClr val="bg1"/>
                </a:solidFill>
                <a:effectLst>
                  <a:outerShdw blurRad="38100" dist="38100" dir="2700000" algn="tl">
                    <a:srgbClr val="000000">
                      <a:alpha val="43137"/>
                    </a:srgbClr>
                  </a:outerShdw>
                </a:effectLst>
                <a:latin typeface="Bookman Old Style"/>
              </a:rPr>
              <a:t>Major steps involved in human resource planning</a:t>
            </a:r>
            <a:endParaRPr lang="en-US" sz="4400" dirty="0">
              <a:solidFill>
                <a:schemeClr val="bg1"/>
              </a:solidFill>
              <a:effectLst>
                <a:outerShdw blurRad="38100" dist="38100" dir="2700000" algn="tl">
                  <a:srgbClr val="000000">
                    <a:alpha val="43137"/>
                  </a:srgbClr>
                </a:outerShdw>
              </a:effectLst>
              <a:latin typeface="Bookman Old Style"/>
            </a:endParaRPr>
          </a:p>
        </p:txBody>
      </p:sp>
      <p:pic>
        <p:nvPicPr>
          <p:cNvPr id="4" name="Рисунок 4" descr="Изображение выглядит как текст, доска&#10;&#10;Автоматически созданное описание">
            <a:extLst>
              <a:ext uri="{FF2B5EF4-FFF2-40B4-BE49-F238E27FC236}">
                <a16:creationId xmlns:a16="http://schemas.microsoft.com/office/drawing/2014/main" id="{4715ADED-827C-528A-F3E0-EFF9A3518D2B}"/>
              </a:ext>
            </a:extLst>
          </p:cNvPr>
          <p:cNvPicPr>
            <a:picLocks noChangeAspect="1"/>
          </p:cNvPicPr>
          <p:nvPr/>
        </p:nvPicPr>
        <p:blipFill rotWithShape="1">
          <a:blip r:embed="rId2"/>
          <a:srcRect l="6610" r="6175" b="-2"/>
          <a:stretch/>
        </p:blipFill>
        <p:spPr>
          <a:xfrm>
            <a:off x="630936" y="2516777"/>
            <a:ext cx="4677156" cy="3660185"/>
          </a:xfrm>
          <a:prstGeom prst="rect">
            <a:avLst/>
          </a:prstGeom>
        </p:spPr>
      </p:pic>
      <p:sp>
        <p:nvSpPr>
          <p:cNvPr id="3" name="Прямоугольник 2"/>
          <p:cNvSpPr/>
          <p:nvPr/>
        </p:nvSpPr>
        <p:spPr>
          <a:xfrm>
            <a:off x="5660136" y="2516777"/>
            <a:ext cx="3390235" cy="3660185"/>
          </a:xfrm>
          <a:prstGeom prst="rect">
            <a:avLst/>
          </a:prstGeom>
        </p:spPr>
        <p:txBody>
          <a:bodyPr vert="horz" lIns="91440" tIns="45720" rIns="91440" bIns="45720" rtlCol="0" anchor="ctr">
            <a:normAutofit/>
          </a:bodyPr>
          <a:lstStyle/>
          <a:p>
            <a:pPr marL="742950" indent="-228600">
              <a:lnSpc>
                <a:spcPct val="90000"/>
              </a:lnSpc>
              <a:spcAft>
                <a:spcPts val="600"/>
              </a:spcAft>
              <a:buFont typeface="Arial" panose="020B0604020202020204" pitchFamily="34" charset="0"/>
              <a:buChar char="•"/>
            </a:pPr>
            <a:r>
              <a:rPr lang="en-US" sz="1900" dirty="0">
                <a:latin typeface="Bookman Old Style"/>
              </a:rPr>
              <a:t>Assessing Human Resources</a:t>
            </a:r>
          </a:p>
          <a:p>
            <a:pPr marL="742950" indent="-228600">
              <a:lnSpc>
                <a:spcPct val="90000"/>
              </a:lnSpc>
              <a:spcAft>
                <a:spcPts val="600"/>
              </a:spcAft>
              <a:buFont typeface="Arial" panose="020B0604020202020204" pitchFamily="34" charset="0"/>
              <a:buChar char="•"/>
            </a:pPr>
            <a:r>
              <a:rPr lang="en-US" sz="1900" dirty="0">
                <a:latin typeface="Bookman Old Style"/>
              </a:rPr>
              <a:t>Demand Forecasting</a:t>
            </a:r>
          </a:p>
          <a:p>
            <a:pPr marL="742950" indent="-228600">
              <a:lnSpc>
                <a:spcPct val="90000"/>
              </a:lnSpc>
              <a:spcAft>
                <a:spcPts val="600"/>
              </a:spcAft>
              <a:buFont typeface="Arial" panose="020B0604020202020204" pitchFamily="34" charset="0"/>
              <a:buChar char="•"/>
            </a:pPr>
            <a:r>
              <a:rPr lang="en-US" sz="1900" dirty="0">
                <a:latin typeface="Bookman Old Style"/>
              </a:rPr>
              <a:t>Supply Forecasting</a:t>
            </a:r>
          </a:p>
          <a:p>
            <a:pPr marL="742950" indent="-228600">
              <a:lnSpc>
                <a:spcPct val="90000"/>
              </a:lnSpc>
              <a:spcAft>
                <a:spcPts val="600"/>
              </a:spcAft>
              <a:buFont typeface="Arial" panose="020B0604020202020204" pitchFamily="34" charset="0"/>
              <a:buChar char="•"/>
            </a:pPr>
            <a:r>
              <a:rPr lang="en-US" sz="1900" dirty="0">
                <a:latin typeface="Bookman Old Style"/>
              </a:rPr>
              <a:t>Matching Demand And Supply</a:t>
            </a:r>
          </a:p>
          <a:p>
            <a:pPr marL="742950" indent="-228600">
              <a:lnSpc>
                <a:spcPct val="90000"/>
              </a:lnSpc>
              <a:spcAft>
                <a:spcPts val="600"/>
              </a:spcAft>
              <a:buFont typeface="Arial" panose="020B0604020202020204" pitchFamily="34" charset="0"/>
              <a:buChar char="•"/>
            </a:pPr>
            <a:r>
              <a:rPr lang="en-US" sz="1900" dirty="0">
                <a:latin typeface="Bookman Old Style"/>
              </a:rPr>
              <a:t>Action Plan</a:t>
            </a:r>
          </a:p>
        </p:txBody>
      </p:sp>
    </p:spTree>
    <p:extLst>
      <p:ext uri="{BB962C8B-B14F-4D97-AF65-F5344CB8AC3E}">
        <p14:creationId xmlns:p14="http://schemas.microsoft.com/office/powerpoint/2010/main" val="500430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059971" y="1783959"/>
            <a:ext cx="3483937" cy="2889114"/>
          </a:xfrm>
        </p:spPr>
        <p:txBody>
          <a:bodyPr vert="horz" lIns="91440" tIns="45720" rIns="91440" bIns="45720" rtlCol="0" anchor="b">
            <a:normAutofit fontScale="90000"/>
          </a:bodyPr>
          <a:lstStyle/>
          <a:p>
            <a:pPr lvl="0" defTabSz="914400"/>
            <a:r>
              <a:rPr lang="en-US" sz="4700" b="1" kern="1200" dirty="0">
                <a:solidFill>
                  <a:schemeClr val="bg1"/>
                </a:solidFill>
                <a:latin typeface="Bookman Old Style"/>
              </a:rPr>
              <a:t>2.Factors that influence job choice</a:t>
            </a:r>
            <a:br>
              <a:rPr lang="en-US" sz="4700" kern="1200" dirty="0">
                <a:latin typeface="Bookman Old Style"/>
              </a:rPr>
            </a:br>
            <a:endParaRPr lang="en-US" sz="4700" kern="1200">
              <a:solidFill>
                <a:schemeClr val="bg1"/>
              </a:solidFill>
              <a:latin typeface="Bookman Old Style"/>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811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9" descr="C:\Users\admin\Desktop\gbgfhhxv vbn\Без названия.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7009" l="3256" r="91628">
                        <a14:foregroundMark x1="40465" y1="52564" x2="40465" y2="52564"/>
                        <a14:foregroundMark x1="58140" y1="51282" x2="58140" y2="51282"/>
                        <a14:foregroundMark x1="58140" y1="51282" x2="58140" y2="51282"/>
                        <a14:foregroundMark x1="54884" y1="54274" x2="54884" y2="54274"/>
                        <a14:foregroundMark x1="54884" y1="54274" x2="54884" y2="54274"/>
                        <a14:foregroundMark x1="54884" y1="54274" x2="54884" y2="54274"/>
                        <a14:foregroundMark x1="54884" y1="54274" x2="54884" y2="54274"/>
                        <a14:foregroundMark x1="59535" y1="55128" x2="59535" y2="55128"/>
                        <a14:foregroundMark x1="40465" y1="56410" x2="40465" y2="56410"/>
                        <a14:foregroundMark x1="33488" y1="51709" x2="33488" y2="51709"/>
                        <a14:foregroundMark x1="44651" y1="50855" x2="44651" y2="50855"/>
                        <a14:foregroundMark x1="34419" y1="49573" x2="34419" y2="49573"/>
                        <a14:foregroundMark x1="32093" y1="52991" x2="32093" y2="52991"/>
                        <a14:foregroundMark x1="32093" y1="52991" x2="32093" y2="52991"/>
                        <a14:foregroundMark x1="32558" y1="50000" x2="32558" y2="50000"/>
                        <a14:foregroundMark x1="35349" y1="49145" x2="35349" y2="49145"/>
                      </a14:backgroundRemoval>
                    </a14:imgEffect>
                  </a14:imgLayer>
                </a14:imgProps>
              </a:ext>
              <a:ext uri="{28A0092B-C50C-407E-A947-70E740481C1C}">
                <a14:useLocalDpi xmlns:a14="http://schemas.microsoft.com/office/drawing/2010/main" val="0"/>
              </a:ext>
            </a:extLst>
          </a:blip>
          <a:stretch>
            <a:fillRect/>
          </a:stretch>
        </p:blipFill>
        <p:spPr bwMode="auto">
          <a:xfrm>
            <a:off x="314536" y="1092830"/>
            <a:ext cx="3035882" cy="330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913320"/>
      </p:ext>
    </p:extLst>
  </p:cSld>
  <p:clrMapOvr>
    <a:masterClrMapping/>
  </p:clrMapOvr>
</p:sld>
</file>

<file path=ppt/theme/theme1.xml><?xml version="1.0" encoding="utf-8"?>
<a:theme xmlns:a="http://schemas.openxmlformats.org/drawingml/2006/main" name="628">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628</Template>
  <TotalTime>1372</TotalTime>
  <Words>1150</Words>
  <Application>Microsoft Office PowerPoint</Application>
  <PresentationFormat>Экран (4:3)</PresentationFormat>
  <Paragraphs>128</Paragraphs>
  <Slides>56</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56</vt:i4>
      </vt:variant>
    </vt:vector>
  </HeadingPairs>
  <TitlesOfParts>
    <vt:vector size="57" baseType="lpstr">
      <vt:lpstr>628</vt:lpstr>
      <vt:lpstr> TOPIC 3:  HUMAN RESOURSE PLANNING AND RECRUITMENT</vt:lpstr>
      <vt:lpstr>1. HR planning process</vt:lpstr>
      <vt:lpstr>Human resource planning is a process through which the company anticipates future business and environmental forces.  </vt:lpstr>
      <vt:lpstr>CATEGORIES OF EMPLOYEES</vt:lpstr>
      <vt:lpstr>Презентация PowerPoint</vt:lpstr>
      <vt:lpstr>HR PLANNING PROCESS</vt:lpstr>
      <vt:lpstr>Презентация PowerPoint</vt:lpstr>
      <vt:lpstr>Major steps involved in human resource planning</vt:lpstr>
      <vt:lpstr>2.Factors that influence job choice </vt:lpstr>
      <vt:lpstr>Презентация PowerPoint</vt:lpstr>
      <vt:lpstr>VACANCY CHARACTERISTICS:</vt:lpstr>
      <vt:lpstr>Challenge and responsibility</vt:lpstr>
      <vt:lpstr>Job security</vt:lpstr>
      <vt:lpstr>Advancement opportunities</vt:lpstr>
      <vt:lpstr>Geographic location</vt:lpstr>
      <vt:lpstr>Employee benefits</vt:lpstr>
      <vt:lpstr>CHARACTERISTICS OF INDIVIDUALS</vt:lpstr>
      <vt:lpstr>Compensatory decision processes</vt:lpstr>
      <vt:lpstr>The implicit favorite</vt:lpstr>
      <vt:lpstr>Individual differences in job choice </vt:lpstr>
      <vt:lpstr>What Factors Influence a Career Choice?</vt:lpstr>
      <vt:lpstr>When we think about career choice, several things immediately come to mind – job description, training and education required, career outlook, and salary – but there are a number of other factors that may influence your decisions. Let's explore some of these factors as addressed by multiple career development theories. Theories can help us frame why and how things happen. In this case, career development theories help us explain why and how we choose to pursue specific career fields </vt:lpstr>
      <vt:lpstr>Childhood Fantasies</vt:lpstr>
      <vt:lpstr>Culture</vt:lpstr>
      <vt:lpstr>Gender</vt:lpstr>
      <vt:lpstr>Interests</vt:lpstr>
      <vt:lpstr>Life Roles</vt:lpstr>
      <vt:lpstr>Personality Type</vt:lpstr>
      <vt:lpstr>Previous Experiences</vt:lpstr>
      <vt:lpstr>Skills, Abilities, &amp; Talents</vt:lpstr>
      <vt:lpstr>Social and Economic Conditions</vt:lpstr>
      <vt:lpstr>3.The role of HR recruitment </vt:lpstr>
      <vt:lpstr>The goal of an organizational recruitment program is to ensure that the organization has a number of reasonably qualified applicants (who would find the job acceptable) to choose from when a vacancy occurs.</vt:lpstr>
      <vt:lpstr>❶Internal vs. External Recruitment</vt:lpstr>
      <vt:lpstr>Презентация PowerPoint</vt:lpstr>
      <vt:lpstr>An external recruitment</vt:lpstr>
      <vt:lpstr>EXAMPLES OF SUCH RECRUITMENT:</vt:lpstr>
      <vt:lpstr>COMPARISON CHART</vt:lpstr>
      <vt:lpstr>Презентация PowerPoint</vt:lpstr>
      <vt:lpstr>Key Differences between Internal and External Recruitment</vt:lpstr>
      <vt:lpstr>2. Internal recruitment does not require induction training, whereas, in external recruitment, induction training is a must.</vt:lpstr>
      <vt:lpstr>3. Internal Recruitment is faster than external recruitment because external recruitment involves stages like advertising and inviting applications, screening of applications, short listing, conducting an examination and interview, selection, placement, training, testing, induction, etc. </vt:lpstr>
      <vt:lpstr>4. The basis for internal recruitment is merit cum seniority, but the basis of external recruitment is merit cum qualification.</vt:lpstr>
      <vt:lpstr>Презентация PowerPoint</vt:lpstr>
      <vt:lpstr>Презентация PowerPoint</vt:lpstr>
      <vt:lpstr>❷Lead-the-market strategies</vt:lpstr>
      <vt:lpstr>❸Employment-at-will Policies</vt:lpstr>
      <vt:lpstr>❹Image advertising</vt:lpstr>
      <vt:lpstr>Презентация PowerPoint</vt:lpstr>
      <vt:lpstr>Five Life Hacks For Finding Your Dream Job</vt:lpstr>
      <vt:lpstr>Life Hack #1: Find Your Strengths</vt:lpstr>
      <vt:lpstr>Life Hack #2: Reflect On Your Past Experiences &amp; Aspirations</vt:lpstr>
      <vt:lpstr>Life Hack #3: Enrol in Classes</vt:lpstr>
      <vt:lpstr>Life Hack #4: Follow Your Passion</vt:lpstr>
      <vt:lpstr>Life Hack #5: Speak to One of Our Consultants</vt:lpstr>
      <vt:lpstr>Lection is over!  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RESOURCE MANAGEMENT: DEFINITIONS AND MAIN FUNCTIONS</dc:title>
  <dc:creator>admin</dc:creator>
  <cp:lastModifiedBy>Пользователь</cp:lastModifiedBy>
  <cp:revision>437</cp:revision>
  <dcterms:created xsi:type="dcterms:W3CDTF">2017-07-06T13:33:54Z</dcterms:created>
  <dcterms:modified xsi:type="dcterms:W3CDTF">2023-02-21T21:08:30Z</dcterms:modified>
</cp:coreProperties>
</file>